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rawings/drawing2.xml" ContentType="application/vnd.openxmlformats-officedocument.drawingml.chartshape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24.xml" ContentType="application/vnd.openxmlformats-officedocument.drawingml.chart+xml"/>
  <Override PartName="/ppt/drawings/drawing17.xml" ContentType="application/vnd.openxmlformats-officedocument.drawingml.chartshape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ppt/charts/chart7.xml" ContentType="application/vnd.openxmlformats-officedocument.drawingml.chart+xml"/>
  <Override PartName="/ppt/drawings/drawing9.xml" ContentType="application/vnd.openxmlformats-officedocument.drawingml.chartshapes+xml"/>
  <Override PartName="/ppt/charts/chart20.xml" ContentType="application/vnd.openxmlformats-officedocument.drawingml.chart+xml"/>
  <Override PartName="/ppt/drawings/drawing13.xml" ContentType="application/vnd.openxmlformats-officedocument.drawingml.chartshapes+xml"/>
  <Override PartName="/ppt/charts/chart3.xml" ContentType="application/vnd.openxmlformats-officedocument.drawingml.chart+xml"/>
  <Override PartName="/ppt/charts/chart5.xml" ContentType="application/vnd.openxmlformats-officedocument.drawingml.chart+xml"/>
  <Override PartName="/ppt/drawings/drawing7.xml" ContentType="application/vnd.openxmlformats-officedocument.drawingml.chartshapes+xml"/>
  <Override PartName="/ppt/drawings/drawing11.xml" ContentType="application/vnd.openxmlformats-officedocument.drawingml.chartshapes+xml"/>
  <Override PartName="/customXml/itemProps4.xml" ContentType="application/vnd.openxmlformats-officedocument.customXmlPropertie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charts/chart1.xml" ContentType="application/vnd.openxmlformats-officedocument.drawingml.chart+xml"/>
  <Override PartName="/ppt/drawings/drawing5.xml" ContentType="application/vnd.openxmlformats-officedocument.drawingml.chartshapes+xml"/>
  <Override PartName="/ppt/notesSlides/notesSlide5.xml" ContentType="application/vnd.openxmlformats-officedocument.presentationml.notesSlide+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drawings/drawing3.xml" ContentType="application/vnd.openxmlformats-officedocument.drawingml.chartshapes+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charts/chart18.xml" ContentType="application/vnd.openxmlformats-officedocument.drawingml.chart+xml"/>
  <Override PartName="/ppt/charts/chart27.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charts/chart16.xml" ContentType="application/vnd.openxmlformats-officedocument.drawingml.chart+xml"/>
  <Override PartName="/ppt/charts/chart25.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ppt/charts/chart23.xml" ContentType="application/vnd.openxmlformats-officedocument.drawingml.chart+xml"/>
  <Override PartName="/ppt/drawings/drawing18.xml" ContentType="application/vnd.openxmlformats-officedocument.drawingml.chartshape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charts/chart21.xml" ContentType="application/vnd.openxmlformats-officedocument.drawingml.chart+xml"/>
  <Override PartName="/ppt/drawings/drawing16.xml" ContentType="application/vnd.openxmlformats-officedocument.drawingml.chartshapes+xml"/>
  <Override PartName="/ppt/charts/chart6.xml" ContentType="application/vnd.openxmlformats-officedocument.drawingml.chart+xml"/>
  <Override PartName="/ppt/charts/chart10.xml" ContentType="application/vnd.openxmlformats-officedocument.drawingml.chart+xml"/>
  <Override PartName="/ppt/drawings/drawing14.xml" ContentType="application/vnd.openxmlformats-officedocument.drawingml.chartshapes+xml"/>
  <Override PartName="/ppt/charts/chart4.xml" ContentType="application/vnd.openxmlformats-officedocument.drawingml.chart+xml"/>
  <Override PartName="/ppt/drawings/drawing8.xml" ContentType="application/vnd.openxmlformats-officedocument.drawingml.chartshapes+xml"/>
  <Override PartName="/ppt/drawings/drawing12.xml" ContentType="application/vnd.openxmlformats-officedocument.drawingml.chartshapes+xml"/>
  <Override PartName="/ppt/notesSlides/notesSlide6.xml" ContentType="application/vnd.openxmlformats-officedocument.presentationml.notesSlide+xml"/>
  <Override PartName="/customXml/itemProps5.xml" ContentType="application/vnd.openxmlformats-officedocument.customXmlProperties+xml"/>
  <Override PartName="/ppt/slides/slide8.xml" ContentType="application/vnd.openxmlformats-officedocument.presentationml.slide+xml"/>
  <Override PartName="/ppt/handoutMasters/handoutMaster1.xml" ContentType="application/vnd.openxmlformats-officedocument.presentationml.handoutMaster+xml"/>
  <Override PartName="/ppt/charts/chart2.xml" ContentType="application/vnd.openxmlformats-officedocument.drawingml.chart+xml"/>
  <Override PartName="/ppt/drawings/drawing6.xml" ContentType="application/vnd.openxmlformats-officedocument.drawingml.chartshapes+xml"/>
  <Override PartName="/ppt/drawings/drawing10.xml" ContentType="application/vnd.openxmlformats-officedocument.drawingml.chartshapes+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rawings/drawing4.xml" ContentType="application/vnd.openxmlformats-officedocument.drawingml.chartshape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charts/chart26.xml" ContentType="application/vnd.openxmlformats-officedocument.drawingml.chart+xml"/>
  <Override PartName="/ppt/drawings/drawing19.xml" ContentType="application/vnd.openxmlformats-officedocument.drawingml.chartshapes+xml"/>
  <Default Extension="rels" ContentType="application/vnd.openxmlformats-package.relationships+xml"/>
  <Override PartName="/ppt/slides/slide23.xml" ContentType="application/vnd.openxmlformats-officedocument.presentationml.slide+xml"/>
  <Override PartName="/ppt/charts/chart15.xml" ContentType="application/vnd.openxmlformats-officedocument.drawingml.chart+xml"/>
  <Override PartName="/ppt/slides/slide12.xml" ContentType="application/vnd.openxmlformats-officedocument.presentationml.slide+xml"/>
  <Override PartName="/ppt/slides/slide30.xml" ContentType="application/vnd.openxmlformats-officedocument.presentationml.slide+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drawings/drawing15.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668" r:id="rId6"/>
    <p:sldMasterId id="2147483678" r:id="rId7"/>
  </p:sldMasterIdLst>
  <p:notesMasterIdLst>
    <p:notesMasterId r:id="rId46"/>
  </p:notesMasterIdLst>
  <p:handoutMasterIdLst>
    <p:handoutMasterId r:id="rId47"/>
  </p:handoutMasterIdLst>
  <p:sldIdLst>
    <p:sldId id="258" r:id="rId8"/>
    <p:sldId id="397" r:id="rId9"/>
    <p:sldId id="347" r:id="rId10"/>
    <p:sldId id="353" r:id="rId11"/>
    <p:sldId id="354" r:id="rId12"/>
    <p:sldId id="352" r:id="rId13"/>
    <p:sldId id="404" r:id="rId14"/>
    <p:sldId id="325" r:id="rId15"/>
    <p:sldId id="349" r:id="rId16"/>
    <p:sldId id="333" r:id="rId17"/>
    <p:sldId id="387" r:id="rId18"/>
    <p:sldId id="386" r:id="rId19"/>
    <p:sldId id="372" r:id="rId20"/>
    <p:sldId id="346" r:id="rId21"/>
    <p:sldId id="358" r:id="rId22"/>
    <p:sldId id="359" r:id="rId23"/>
    <p:sldId id="360" r:id="rId24"/>
    <p:sldId id="361" r:id="rId25"/>
    <p:sldId id="375" r:id="rId26"/>
    <p:sldId id="362" r:id="rId27"/>
    <p:sldId id="374" r:id="rId28"/>
    <p:sldId id="400" r:id="rId29"/>
    <p:sldId id="401" r:id="rId30"/>
    <p:sldId id="402" r:id="rId31"/>
    <p:sldId id="350" r:id="rId32"/>
    <p:sldId id="357" r:id="rId33"/>
    <p:sldId id="376" r:id="rId34"/>
    <p:sldId id="356" r:id="rId35"/>
    <p:sldId id="366" r:id="rId36"/>
    <p:sldId id="364" r:id="rId37"/>
    <p:sldId id="367" r:id="rId38"/>
    <p:sldId id="399" r:id="rId39"/>
    <p:sldId id="351" r:id="rId40"/>
    <p:sldId id="384" r:id="rId41"/>
    <p:sldId id="398" r:id="rId42"/>
    <p:sldId id="388" r:id="rId43"/>
    <p:sldId id="403" r:id="rId44"/>
    <p:sldId id="298" r:id="rId45"/>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32">
          <p15:clr>
            <a:srgbClr val="A4A3A4"/>
          </p15:clr>
        </p15:guide>
        <p15:guide id="2" pos="214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YNAUD Julien" initials="RJ" lastIdx="4" clrIdx="0"/>
  <p:cmAuthor id="1" name="Julien" initials="J" lastIdx="5" clrIdx="1">
    <p:extLst/>
  </p:cmAuthor>
  <p:cmAuthor id="2" name="MOUTEL Adrien" initials="MA" lastIdx="1" clrIdx="2"/>
  <p:cmAuthor id="3" name="JOHANSSON Asa" initials="JA" lastIdx="14" clrIdx="3"/>
  <p:cmAuthor id="4" name="GARDA Paula" initials="GP" lastIdx="0" clrIdx="4"/>
  <p:cmAuthor id="5" name="LENAIN Patrick, ECO/CS2" initials="LPE" lastIdx="1" clrIdx="5">
    <p:extLst/>
  </p:cmAuthor>
  <p:cmAuthor id="6" name="PISU Mauro" initials="PM" lastIdx="2"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129E15"/>
    <a:srgbClr val="66FF66"/>
    <a:srgbClr val="A154A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262" autoAdjust="0"/>
    <p:restoredTop sz="99469" autoAdjust="0"/>
  </p:normalViewPr>
  <p:slideViewPr>
    <p:cSldViewPr>
      <p:cViewPr varScale="1">
        <p:scale>
          <a:sx n="114" d="100"/>
          <a:sy n="114" d="100"/>
        </p:scale>
        <p:origin x="-123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7" d="100"/>
          <a:sy n="87" d="100"/>
        </p:scale>
        <p:origin x="-1902" y="-72"/>
      </p:cViewPr>
      <p:guideLst>
        <p:guide orient="horz" pos="3132"/>
        <p:guide pos="2144"/>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commentAuthors" Target="commentAuthors.xml"/><Relationship Id="rId8" Type="http://schemas.openxmlformats.org/officeDocument/2006/relationships/slide" Target="slides/slide1.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FS-MB-2\SDataECO\Units\CS2\ITA\Survey%202017\Launch\Presentation\AR_Graphs_presentation.xlsx" TargetMode="Externa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FS-MB-2\SDataECO\Units\CS2\ITA\Survey%202017\Launch\Presentation\AR_Graphs_presentation.xlsx" TargetMode="External"/></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FS-MB-2\SDataECO\Units\CS2\ITA\Survey%202017\Launch\Presentation\AR_Graphs_presentation.xlsx"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file:///\\FS-MB-2\SDataECO\Units\CS2\ITA\Survey%202017\Launch\Presentation\AR_Graphs_presentation.xlsx" TargetMode="External"/></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oleObject" Target="file:///\\FS-MB-2\SDataECO\Units\CS2\ITA\Survey%202017\Stat\ITA_NFC%20debts.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FS-MB-2\SDataECO\Units\CS2\ITA\Survey%202017\Launch\Presentation\AR_Graphs_presentation.xlsx" TargetMode="External"/></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oleObject" Target="file:///\\FS-MB-2\SDataECO\Units\CS2\ITA\Survey%202017\Launch\Presentation\AR_Graphs_presentation.xlsx" TargetMode="External"/></Relationships>
</file>

<file path=ppt/charts/_rels/chart16.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oleObject" Target="file:///\\FS-MB-2\SDataECO\Units\CS2\ITA\Survey%202017\Launch\Presentation\AR_Graphs_presentation.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FS-MB-2\SDataECO\Units\CS2\ITA\Survey%202017\Launch\Presentation\Data_chapter2_forpres.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FS-MB-2\SDataECO\Units\CS2\ITA\Survey%202017\Launch\Presentation\Data_chapter2_forpres.xlsx" TargetMode="External"/></Relationships>
</file>

<file path=ppt/charts/_rels/chart19.xml.rels><?xml version="1.0" encoding="UTF-8" standalone="yes"?>
<Relationships xmlns="http://schemas.openxmlformats.org/package/2006/relationships"><Relationship Id="rId2" Type="http://schemas.openxmlformats.org/officeDocument/2006/relationships/chartUserShapes" Target="../drawings/drawing11.xml"/><Relationship Id="rId1" Type="http://schemas.openxmlformats.org/officeDocument/2006/relationships/oleObject" Target="file:///\\FS-MB-2\SDataECO\Units\CS2\ITA\Survey%202017\Launch\Presentation\AR_Graphs_presentation.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FS-MB-2\SDataECO\Units\CS2\ITA\Survey%202017\Launch\Presentation\Copy%20of%20Stack_clustered_%20graph_template.xlsx" TargetMode="External"/></Relationships>
</file>

<file path=ppt/charts/_rels/chart20.xml.rels><?xml version="1.0" encoding="UTF-8" standalone="yes"?>
<Relationships xmlns="http://schemas.openxmlformats.org/package/2006/relationships"><Relationship Id="rId2" Type="http://schemas.openxmlformats.org/officeDocument/2006/relationships/chartUserShapes" Target="../drawings/drawing12.xml"/><Relationship Id="rId1" Type="http://schemas.openxmlformats.org/officeDocument/2006/relationships/oleObject" Target="file:///\\FS-MB-2\SDataECO\Units\CS2\ITA\Survey%202017\Launch\Presentation\Data_chapter2_forpres.xlsx" TargetMode="External"/></Relationships>
</file>

<file path=ppt/charts/_rels/chart21.xml.rels><?xml version="1.0" encoding="UTF-8" standalone="yes"?>
<Relationships xmlns="http://schemas.openxmlformats.org/package/2006/relationships"><Relationship Id="rId2" Type="http://schemas.openxmlformats.org/officeDocument/2006/relationships/chartUserShapes" Target="../drawings/drawing13.xml"/><Relationship Id="rId1" Type="http://schemas.openxmlformats.org/officeDocument/2006/relationships/oleObject" Target="file:///\\FS-MB-2\SDataECO\Units\CS2\ITA\Survey%202017\Launch\Presentation\Data_chapter2_forpres.xlsx" TargetMode="External"/></Relationships>
</file>

<file path=ppt/charts/_rels/chart22.xml.rels><?xml version="1.0" encoding="UTF-8" standalone="yes"?>
<Relationships xmlns="http://schemas.openxmlformats.org/package/2006/relationships"><Relationship Id="rId2" Type="http://schemas.openxmlformats.org/officeDocument/2006/relationships/chartUserShapes" Target="../drawings/drawing14.xml"/><Relationship Id="rId1" Type="http://schemas.openxmlformats.org/officeDocument/2006/relationships/oleObject" Target="file:///\\FS-MB-2\SDataECO\Units\CS2\ITA\Survey%202017\Launch\Presentation\Data_chapter2_forpres.xlsx" TargetMode="External"/></Relationships>
</file>

<file path=ppt/charts/_rels/chart23.xml.rels><?xml version="1.0" encoding="UTF-8" standalone="yes"?>
<Relationships xmlns="http://schemas.openxmlformats.org/package/2006/relationships"><Relationship Id="rId2" Type="http://schemas.openxmlformats.org/officeDocument/2006/relationships/chartUserShapes" Target="../drawings/drawing15.xml"/><Relationship Id="rId1" Type="http://schemas.openxmlformats.org/officeDocument/2006/relationships/oleObject" Target="file:///\\FS-MB-2\SDataECO\Units\CS2\ITA\Survey%202017\Launch\Presentation\Data_chapter2_forpres.xlsx" TargetMode="External"/></Relationships>
</file>

<file path=ppt/charts/_rels/chart24.xml.rels><?xml version="1.0" encoding="UTF-8" standalone="yes"?>
<Relationships xmlns="http://schemas.openxmlformats.org/package/2006/relationships"><Relationship Id="rId2" Type="http://schemas.openxmlformats.org/officeDocument/2006/relationships/chartUserShapes" Target="../drawings/drawing16.xml"/><Relationship Id="rId1" Type="http://schemas.openxmlformats.org/officeDocument/2006/relationships/oleObject" Target="file:///\\FS-MB-2\SDataECO\Units\CS2\ITA\Survey%202017\Skills\Data\Data_chapter2.xlsx" TargetMode="External"/></Relationships>
</file>

<file path=ppt/charts/_rels/chart25.xml.rels><?xml version="1.0" encoding="UTF-8" standalone="yes"?>
<Relationships xmlns="http://schemas.openxmlformats.org/package/2006/relationships"><Relationship Id="rId2" Type="http://schemas.openxmlformats.org/officeDocument/2006/relationships/chartUserShapes" Target="../drawings/drawing17.xml"/><Relationship Id="rId1" Type="http://schemas.openxmlformats.org/officeDocument/2006/relationships/oleObject" Target="file:///\\FS-MB-2\SDataECO\Units\CS2\ITA\Survey%202017\Launch\Presentation\ISTAT_poverty_forpres.xlsx" TargetMode="External"/></Relationships>
</file>

<file path=ppt/charts/_rels/chart26.xml.rels><?xml version="1.0" encoding="UTF-8" standalone="yes"?>
<Relationships xmlns="http://schemas.openxmlformats.org/package/2006/relationships"><Relationship Id="rId2" Type="http://schemas.openxmlformats.org/officeDocument/2006/relationships/chartUserShapes" Target="../drawings/drawing18.xml"/><Relationship Id="rId1" Type="http://schemas.openxmlformats.org/officeDocument/2006/relationships/oleObject" Target="file:///\\FS-MB-2\SDataECO\Units\CS2\ITA\Survey%202017\Stat\OECD-ELS-STD-Income-Distribution-Database-2015-16-Version05August2016.xlsx" TargetMode="External"/></Relationships>
</file>

<file path=ppt/charts/_rels/chart27.xml.rels><?xml version="1.0" encoding="UTF-8" standalone="yes"?>
<Relationships xmlns="http://schemas.openxmlformats.org/package/2006/relationships"><Relationship Id="rId2" Type="http://schemas.openxmlformats.org/officeDocument/2006/relationships/chartUserShapes" Target="../drawings/drawing19.xml"/><Relationship Id="rId1" Type="http://schemas.openxmlformats.org/officeDocument/2006/relationships/oleObject" Target="file:///\\FS-MB-2\SDataECO\Units\CS2\ITA\Survey%202017\Launch\Presentation\OECD-ELS-STD-Income-Distribution-Database-2015-16-Version05August2016.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S-MB-2\SDataECO\Units\CS2\ITA\Survey%202017\Launch\Presentation\AR_Graphs_presentation.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garda_p\AppData\Local\Microsoft\Windows\Temporary%20Internet%20Files\Content.Outlook\7FNJF8WS\Book2.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garda_p\AppData\Local\Microsoft\Windows\Temporary%20Internet%20Files\Content.Outlook\7FNJF8WS\Book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S-MB-2\SDataECO\Units\CS2\ITA\Survey%202017\Launch\Presentation\AR_Graphs_presentation.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FS-MB-2\SDataECO\Units\CS2\ITA\Survey%202017\Stat\Debt_ratio_dynamics.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FS-MB-2\SDataECO\Units\CS2\ITA\Survey%202017\Launch\Presentation\Debt_ratio_dynamics.xlsx"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FS-MB-2\SDataECO\Units\CS2\ITA\Survey%202017\Launch\Presentation\Debt_ratio_dynamic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it-IT"/>
  <c:chart>
    <c:plotArea>
      <c:layout>
        <c:manualLayout>
          <c:layoutTarget val="inner"/>
          <c:xMode val="edge"/>
          <c:yMode val="edge"/>
          <c:x val="4.9998595152366265E-2"/>
          <c:y val="5.4105206562154853E-2"/>
          <c:w val="0.90656120853273237"/>
          <c:h val="0.87787522010295882"/>
        </c:manualLayout>
      </c:layout>
      <c:barChart>
        <c:barDir val="col"/>
        <c:grouping val="clustered"/>
        <c:ser>
          <c:idx val="3"/>
          <c:order val="1"/>
          <c:tx>
            <c:v>OECDGraphFakeSeries</c:v>
          </c:tx>
        </c:ser>
        <c:dLbls/>
        <c:gapWidth val="0"/>
        <c:axId val="53844224"/>
        <c:axId val="53842688"/>
      </c:barChart>
      <c:lineChart>
        <c:grouping val="standard"/>
        <c:ser>
          <c:idx val="1"/>
          <c:order val="0"/>
          <c:spPr>
            <a:ln w="38100" cap="rnd" cmpd="sng" algn="ctr">
              <a:solidFill>
                <a:srgbClr val="C00000"/>
              </a:solidFill>
              <a:prstDash val="solid"/>
              <a:round/>
            </a:ln>
            <a:effectLst/>
          </c:spPr>
          <c:marker>
            <c:symbol val="none"/>
          </c:marker>
          <c:cat>
            <c:numRef>
              <c:f>'Fig_0-1'!$A$42:$A$55</c:f>
              <c:numCache>
                <c:formatCode>General</c:formatCode>
                <c:ptCount val="14"/>
                <c:pt idx="0">
                  <c:v>2005</c:v>
                </c:pt>
                <c:pt idx="1">
                  <c:v>2006</c:v>
                </c:pt>
                <c:pt idx="2">
                  <c:v>2007</c:v>
                </c:pt>
                <c:pt idx="3">
                  <c:v>2008</c:v>
                </c:pt>
                <c:pt idx="4">
                  <c:v>2009</c:v>
                </c:pt>
                <c:pt idx="5">
                  <c:v>2010</c:v>
                </c:pt>
                <c:pt idx="6">
                  <c:v>2011</c:v>
                </c:pt>
                <c:pt idx="7">
                  <c:v>2012</c:v>
                </c:pt>
                <c:pt idx="8">
                  <c:v>2013</c:v>
                </c:pt>
                <c:pt idx="9">
                  <c:v>2014</c:v>
                </c:pt>
                <c:pt idx="10">
                  <c:v>2015</c:v>
                </c:pt>
                <c:pt idx="11">
                  <c:v>2016</c:v>
                </c:pt>
                <c:pt idx="12">
                  <c:v>2017</c:v>
                </c:pt>
                <c:pt idx="13">
                  <c:v>2018</c:v>
                </c:pt>
              </c:numCache>
            </c:numRef>
          </c:cat>
          <c:val>
            <c:numRef>
              <c:f>'Fig_0-1'!$F$42:$F$55</c:f>
              <c:numCache>
                <c:formatCode>0.00</c:formatCode>
                <c:ptCount val="14"/>
                <c:pt idx="0">
                  <c:v>1.152503407065586</c:v>
                </c:pt>
                <c:pt idx="1">
                  <c:v>2.10140926107929</c:v>
                </c:pt>
                <c:pt idx="2">
                  <c:v>1.3322054435932709</c:v>
                </c:pt>
                <c:pt idx="3">
                  <c:v>-1.0666295734699347</c:v>
                </c:pt>
                <c:pt idx="4">
                  <c:v>-5.517656716937724</c:v>
                </c:pt>
                <c:pt idx="5">
                  <c:v>1.649939085284635</c:v>
                </c:pt>
                <c:pt idx="6">
                  <c:v>0.71688341274387413</c:v>
                </c:pt>
                <c:pt idx="7">
                  <c:v>-2.8522424933894435</c:v>
                </c:pt>
                <c:pt idx="8">
                  <c:v>-1.7452068323562611</c:v>
                </c:pt>
                <c:pt idx="9">
                  <c:v>0.16828941050830445</c:v>
                </c:pt>
                <c:pt idx="10">
                  <c:v>0.61484297591274373</c:v>
                </c:pt>
                <c:pt idx="11">
                  <c:v>0.85469790851926419</c:v>
                </c:pt>
                <c:pt idx="12">
                  <c:v>1.0268659372885791</c:v>
                </c:pt>
                <c:pt idx="13">
                  <c:v>1.0171271208811783</c:v>
                </c:pt>
              </c:numCache>
            </c:numRef>
          </c:val>
        </c:ser>
        <c:dLbls/>
        <c:marker val="1"/>
        <c:axId val="53810688"/>
        <c:axId val="53812224"/>
      </c:lineChart>
      <c:catAx>
        <c:axId val="53810688"/>
        <c:scaling>
          <c:orientation val="minMax"/>
        </c:scaling>
        <c:axPos val="b"/>
        <c:numFmt formatCode="General" sourceLinked="1"/>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60000000" vert="horz"/>
          <a:lstStyle/>
          <a:p>
            <a:pPr>
              <a:defRPr/>
            </a:pPr>
            <a:endParaRPr lang="it-IT"/>
          </a:p>
        </c:txPr>
        <c:crossAx val="53812224"/>
        <c:crosses val="autoZero"/>
        <c:auto val="1"/>
        <c:lblAlgn val="ctr"/>
        <c:lblOffset val="0"/>
        <c:tickLblSkip val="2"/>
        <c:tickMarkSkip val="2"/>
      </c:catAx>
      <c:valAx>
        <c:axId val="53812224"/>
        <c:scaling>
          <c:orientation val="minMax"/>
          <c:max val="4"/>
        </c:scaling>
        <c:axPos val="l"/>
        <c:majorGridlines>
          <c:spPr>
            <a:ln w="9525" cmpd="sng">
              <a:solidFill>
                <a:srgbClr val="C8C8C8"/>
              </a:solidFill>
              <a:prstDash val="solid"/>
            </a:ln>
          </c:spPr>
        </c:majorGridlines>
        <c:numFmt formatCode="General"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3810688"/>
        <c:crosses val="autoZero"/>
        <c:crossBetween val="midCat"/>
        <c:majorUnit val="1"/>
      </c:valAx>
      <c:valAx>
        <c:axId val="53842688"/>
        <c:scaling>
          <c:orientation val="minMax"/>
          <c:max val="4"/>
          <c:min val="-6"/>
        </c:scaling>
        <c:axPos val="r"/>
        <c:numFmt formatCode="General"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3844224"/>
        <c:crosses val="max"/>
        <c:crossBetween val="between"/>
      </c:valAx>
      <c:catAx>
        <c:axId val="53844224"/>
        <c:scaling>
          <c:orientation val="minMax"/>
        </c:scaling>
        <c:delete val="1"/>
        <c:axPos val="b"/>
        <c:tickLblPos val="none"/>
        <c:crossAx val="53842688"/>
        <c:crosses val="autoZero"/>
        <c:auto val="1"/>
        <c:lblAlgn val="ctr"/>
        <c:lblOffset val="100"/>
      </c:catAx>
      <c:spPr>
        <a:no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it-IT"/>
  <c:chart>
    <c:plotArea>
      <c:layout>
        <c:manualLayout>
          <c:layoutTarget val="inner"/>
          <c:xMode val="edge"/>
          <c:yMode val="edge"/>
          <c:x val="4.932837693405618E-2"/>
          <c:y val="0.12379774157037196"/>
          <c:w val="0.9055973940985127"/>
          <c:h val="0.80705470728897344"/>
        </c:manualLayout>
      </c:layout>
      <c:lineChart>
        <c:grouping val="standard"/>
        <c:ser>
          <c:idx val="0"/>
          <c:order val="0"/>
          <c:tx>
            <c:strRef>
              <c:f>'Fig_0-10'!$AI$11</c:f>
              <c:strCache>
                <c:ptCount val="1"/>
                <c:pt idx="0">
                  <c:v>Italy</c:v>
                </c:pt>
              </c:strCache>
            </c:strRef>
          </c:tx>
          <c:spPr>
            <a:ln w="28575" cap="rnd" cmpd="sng" algn="ctr">
              <a:solidFill>
                <a:srgbClr val="DA2128"/>
              </a:solidFill>
              <a:prstDash val="solid"/>
              <a:round/>
            </a:ln>
            <a:effectLst/>
            <a:extLst/>
          </c:spPr>
          <c:marker>
            <c:symbol val="none"/>
          </c:marker>
          <c:cat>
            <c:strRef>
              <c:f>'Fig_0-10'!$AF$12:$AF$79</c:f>
              <c:strCache>
                <c:ptCount val="65"/>
                <c:pt idx="0">
                  <c:v>2000</c:v>
                </c:pt>
                <c:pt idx="4">
                  <c:v>01</c:v>
                </c:pt>
                <c:pt idx="8">
                  <c:v>02</c:v>
                </c:pt>
                <c:pt idx="12">
                  <c:v>03</c:v>
                </c:pt>
                <c:pt idx="16">
                  <c:v>04</c:v>
                </c:pt>
                <c:pt idx="20">
                  <c:v>05</c:v>
                </c:pt>
                <c:pt idx="24">
                  <c:v>06</c:v>
                </c:pt>
                <c:pt idx="28">
                  <c:v>07</c:v>
                </c:pt>
                <c:pt idx="32">
                  <c:v>08</c:v>
                </c:pt>
                <c:pt idx="36">
                  <c:v>09</c:v>
                </c:pt>
                <c:pt idx="40">
                  <c:v>10</c:v>
                </c:pt>
                <c:pt idx="44">
                  <c:v>11</c:v>
                </c:pt>
                <c:pt idx="48">
                  <c:v>12</c:v>
                </c:pt>
                <c:pt idx="52">
                  <c:v>13</c:v>
                </c:pt>
                <c:pt idx="56">
                  <c:v>14</c:v>
                </c:pt>
                <c:pt idx="60">
                  <c:v>15</c:v>
                </c:pt>
                <c:pt idx="64">
                  <c:v>16</c:v>
                </c:pt>
              </c:strCache>
            </c:strRef>
          </c:cat>
          <c:val>
            <c:numRef>
              <c:f>'Fig_0-10'!$AI$12:$AI$79</c:f>
              <c:numCache>
                <c:formatCode>_(* #,##0.0_);_(* \(#,##0.0\);_(* "-"??_);_(@_)</c:formatCode>
                <c:ptCount val="68"/>
                <c:pt idx="0">
                  <c:v>2.7899179601026054</c:v>
                </c:pt>
                <c:pt idx="1">
                  <c:v>2.83187891315962</c:v>
                </c:pt>
                <c:pt idx="2">
                  <c:v>2.881899934342341</c:v>
                </c:pt>
                <c:pt idx="3">
                  <c:v>2.8799217007221114</c:v>
                </c:pt>
                <c:pt idx="4">
                  <c:v>3.1292529463377008</c:v>
                </c:pt>
                <c:pt idx="5">
                  <c:v>2.9956215139156863</c:v>
                </c:pt>
                <c:pt idx="6">
                  <c:v>2.8197677969881303</c:v>
                </c:pt>
                <c:pt idx="7">
                  <c:v>2.6729549895579607</c:v>
                </c:pt>
                <c:pt idx="8">
                  <c:v>2.1573336384600004</c:v>
                </c:pt>
                <c:pt idx="9">
                  <c:v>2.2475982785024331</c:v>
                </c:pt>
                <c:pt idx="10">
                  <c:v>2.4226466518550431</c:v>
                </c:pt>
                <c:pt idx="11">
                  <c:v>2.6381262499375397</c:v>
                </c:pt>
                <c:pt idx="12">
                  <c:v>2.9469144158816984</c:v>
                </c:pt>
                <c:pt idx="13">
                  <c:v>3.0406164401904618</c:v>
                </c:pt>
                <c:pt idx="14">
                  <c:v>3.0199827792169178</c:v>
                </c:pt>
                <c:pt idx="15">
                  <c:v>3.0171924651150666</c:v>
                </c:pt>
                <c:pt idx="16">
                  <c:v>3.0636688900564599</c:v>
                </c:pt>
                <c:pt idx="17">
                  <c:v>3.0290288958188927</c:v>
                </c:pt>
                <c:pt idx="18">
                  <c:v>3.0224522114952057</c:v>
                </c:pt>
                <c:pt idx="19">
                  <c:v>3.0001435617832284</c:v>
                </c:pt>
                <c:pt idx="20">
                  <c:v>3.0355958720327791</c:v>
                </c:pt>
                <c:pt idx="21">
                  <c:v>3.0174899227309102</c:v>
                </c:pt>
                <c:pt idx="22">
                  <c:v>2.996300885567281</c:v>
                </c:pt>
                <c:pt idx="23">
                  <c:v>2.952805945113262</c:v>
                </c:pt>
                <c:pt idx="24">
                  <c:v>2.9599525362671555</c:v>
                </c:pt>
                <c:pt idx="25">
                  <c:v>2.9274818880694267</c:v>
                </c:pt>
                <c:pt idx="26">
                  <c:v>2.9375998920335151</c:v>
                </c:pt>
                <c:pt idx="27">
                  <c:v>2.907763537418699</c:v>
                </c:pt>
                <c:pt idx="28">
                  <c:v>2.9205937070557102</c:v>
                </c:pt>
                <c:pt idx="29">
                  <c:v>2.9154234696003187</c:v>
                </c:pt>
                <c:pt idx="30">
                  <c:v>2.904126360203684</c:v>
                </c:pt>
                <c:pt idx="31">
                  <c:v>2.8910067656653045</c:v>
                </c:pt>
                <c:pt idx="32">
                  <c:v>2.8010962909411239</c:v>
                </c:pt>
                <c:pt idx="33">
                  <c:v>2.8917799710708056</c:v>
                </c:pt>
                <c:pt idx="34">
                  <c:v>3.0555583608287948</c:v>
                </c:pt>
                <c:pt idx="35">
                  <c:v>3.1698818720712136</c:v>
                </c:pt>
                <c:pt idx="36">
                  <c:v>3.6128189669651896</c:v>
                </c:pt>
                <c:pt idx="37">
                  <c:v>3.5583100301462429</c:v>
                </c:pt>
                <c:pt idx="38">
                  <c:v>3.3997667252620349</c:v>
                </c:pt>
                <c:pt idx="39">
                  <c:v>3.2323921246618275</c:v>
                </c:pt>
                <c:pt idx="40">
                  <c:v>3.0194752765285453</c:v>
                </c:pt>
                <c:pt idx="41">
                  <c:v>2.9247794992966711</c:v>
                </c:pt>
                <c:pt idx="42">
                  <c:v>2.883650231278037</c:v>
                </c:pt>
                <c:pt idx="43">
                  <c:v>2.8515321650258523</c:v>
                </c:pt>
                <c:pt idx="44">
                  <c:v>2.8481231978874937</c:v>
                </c:pt>
                <c:pt idx="45">
                  <c:v>2.7985261532706089</c:v>
                </c:pt>
                <c:pt idx="46">
                  <c:v>2.7356446943899067</c:v>
                </c:pt>
                <c:pt idx="47">
                  <c:v>2.6767828890616401</c:v>
                </c:pt>
                <c:pt idx="48">
                  <c:v>2.6245483419327669</c:v>
                </c:pt>
                <c:pt idx="49">
                  <c:v>2.5798285141710027</c:v>
                </c:pt>
                <c:pt idx="50">
                  <c:v>2.5456518062171805</c:v>
                </c:pt>
                <c:pt idx="51">
                  <c:v>2.5191974730222495</c:v>
                </c:pt>
                <c:pt idx="52">
                  <c:v>2.4609123990503097</c:v>
                </c:pt>
                <c:pt idx="53">
                  <c:v>2.4170174980886427</c:v>
                </c:pt>
                <c:pt idx="54">
                  <c:v>2.3772981921123479</c:v>
                </c:pt>
                <c:pt idx="55">
                  <c:v>2.3462176966174111</c:v>
                </c:pt>
                <c:pt idx="56">
                  <c:v>2.2722593043926138</c:v>
                </c:pt>
                <c:pt idx="57">
                  <c:v>2.2657828220311491</c:v>
                </c:pt>
                <c:pt idx="58">
                  <c:v>2.2623477178062052</c:v>
                </c:pt>
                <c:pt idx="59">
                  <c:v>2.2529200061177579</c:v>
                </c:pt>
                <c:pt idx="60">
                  <c:v>2.2526123366118402</c:v>
                </c:pt>
                <c:pt idx="61">
                  <c:v>2.2459597642439646</c:v>
                </c:pt>
                <c:pt idx="62">
                  <c:v>2.2369467409186519</c:v>
                </c:pt>
                <c:pt idx="63">
                  <c:v>2.2245509329918312</c:v>
                </c:pt>
              </c:numCache>
            </c:numRef>
          </c:val>
          <c:extLst xmlns:c16r2="http://schemas.microsoft.com/office/drawing/2015/06/chart">
            <c:ext xmlns:c16="http://schemas.microsoft.com/office/drawing/2014/chart" uri="{C3380CC4-5D6E-409C-BE32-E72D297353CC}">
              <c16:uniqueId val="{00000000-CCA4-4845-8837-C8D3AB8E0C24}"/>
            </c:ext>
          </c:extLst>
        </c:ser>
        <c:ser>
          <c:idx val="1"/>
          <c:order val="1"/>
          <c:tx>
            <c:strRef>
              <c:f>'Fig_0-10'!$AJ$11</c:f>
              <c:strCache>
                <c:ptCount val="1"/>
                <c:pt idx="0">
                  <c:v>France</c:v>
                </c:pt>
              </c:strCache>
            </c:strRef>
          </c:tx>
          <c:spPr>
            <a:ln w="19050" cap="rnd" cmpd="sng" algn="ctr">
              <a:solidFill>
                <a:srgbClr val="8CC841"/>
              </a:solidFill>
              <a:prstDash val="solid"/>
              <a:round/>
            </a:ln>
            <a:effectLst/>
            <a:extLst/>
          </c:spPr>
          <c:marker>
            <c:symbol val="none"/>
          </c:marker>
          <c:cat>
            <c:strRef>
              <c:f>'Fig_0-10'!$AF$12:$AF$79</c:f>
              <c:strCache>
                <c:ptCount val="65"/>
                <c:pt idx="0">
                  <c:v>2000</c:v>
                </c:pt>
                <c:pt idx="4">
                  <c:v>01</c:v>
                </c:pt>
                <c:pt idx="8">
                  <c:v>02</c:v>
                </c:pt>
                <c:pt idx="12">
                  <c:v>03</c:v>
                </c:pt>
                <c:pt idx="16">
                  <c:v>04</c:v>
                </c:pt>
                <c:pt idx="20">
                  <c:v>05</c:v>
                </c:pt>
                <c:pt idx="24">
                  <c:v>06</c:v>
                </c:pt>
                <c:pt idx="28">
                  <c:v>07</c:v>
                </c:pt>
                <c:pt idx="32">
                  <c:v>08</c:v>
                </c:pt>
                <c:pt idx="36">
                  <c:v>09</c:v>
                </c:pt>
                <c:pt idx="40">
                  <c:v>10</c:v>
                </c:pt>
                <c:pt idx="44">
                  <c:v>11</c:v>
                </c:pt>
                <c:pt idx="48">
                  <c:v>12</c:v>
                </c:pt>
                <c:pt idx="52">
                  <c:v>13</c:v>
                </c:pt>
                <c:pt idx="56">
                  <c:v>14</c:v>
                </c:pt>
                <c:pt idx="60">
                  <c:v>15</c:v>
                </c:pt>
                <c:pt idx="64">
                  <c:v>16</c:v>
                </c:pt>
              </c:strCache>
            </c:strRef>
          </c:cat>
          <c:val>
            <c:numRef>
              <c:f>'Fig_0-10'!$AJ$12:$AJ$79</c:f>
              <c:numCache>
                <c:formatCode>_(* #,##0.0_);_(* \(#,##0.0\);_(* "-"??_);_(@_)</c:formatCode>
                <c:ptCount val="68"/>
                <c:pt idx="0">
                  <c:v>3.9019864541439344</c:v>
                </c:pt>
                <c:pt idx="1">
                  <c:v>3.9308537961470922</c:v>
                </c:pt>
                <c:pt idx="2">
                  <c:v>3.9023344596832024</c:v>
                </c:pt>
                <c:pt idx="3">
                  <c:v>3.9353908882619946</c:v>
                </c:pt>
                <c:pt idx="4">
                  <c:v>3.8999387327425574</c:v>
                </c:pt>
                <c:pt idx="5">
                  <c:v>3.8447891438744248</c:v>
                </c:pt>
                <c:pt idx="6">
                  <c:v>3.8040653213859827</c:v>
                </c:pt>
                <c:pt idx="7">
                  <c:v>3.7832913062248092</c:v>
                </c:pt>
                <c:pt idx="8">
                  <c:v>3.7437358124819839</c:v>
                </c:pt>
                <c:pt idx="9">
                  <c:v>3.7656597497838038</c:v>
                </c:pt>
                <c:pt idx="10">
                  <c:v>3.7424452935454977</c:v>
                </c:pt>
                <c:pt idx="11">
                  <c:v>3.7643054642617066</c:v>
                </c:pt>
                <c:pt idx="12">
                  <c:v>3.8230106814104041</c:v>
                </c:pt>
                <c:pt idx="13">
                  <c:v>3.8899108214810214</c:v>
                </c:pt>
                <c:pt idx="14">
                  <c:v>3.9017649444759872</c:v>
                </c:pt>
                <c:pt idx="15">
                  <c:v>3.9236759806605845</c:v>
                </c:pt>
                <c:pt idx="16">
                  <c:v>3.9362187108808264</c:v>
                </c:pt>
                <c:pt idx="17">
                  <c:v>3.956810054709984</c:v>
                </c:pt>
                <c:pt idx="18">
                  <c:v>3.9642482867010891</c:v>
                </c:pt>
                <c:pt idx="19">
                  <c:v>3.973730769535031</c:v>
                </c:pt>
                <c:pt idx="20">
                  <c:v>4.0047814730738329</c:v>
                </c:pt>
                <c:pt idx="21">
                  <c:v>4.0106906872928096</c:v>
                </c:pt>
                <c:pt idx="22">
                  <c:v>4.020603251367131</c:v>
                </c:pt>
                <c:pt idx="23">
                  <c:v>3.9791509297886534</c:v>
                </c:pt>
                <c:pt idx="24">
                  <c:v>3.9539199984041171</c:v>
                </c:pt>
                <c:pt idx="25">
                  <c:v>3.9298690203191824</c:v>
                </c:pt>
                <c:pt idx="26">
                  <c:v>3.8760428236990898</c:v>
                </c:pt>
                <c:pt idx="27">
                  <c:v>3.9127161818105671</c:v>
                </c:pt>
                <c:pt idx="28">
                  <c:v>3.9639524811595406</c:v>
                </c:pt>
                <c:pt idx="29">
                  <c:v>3.9386231715802946</c:v>
                </c:pt>
                <c:pt idx="30">
                  <c:v>3.9152689933276208</c:v>
                </c:pt>
                <c:pt idx="31">
                  <c:v>3.9273213119551955</c:v>
                </c:pt>
                <c:pt idx="32">
                  <c:v>3.9216662058932368</c:v>
                </c:pt>
                <c:pt idx="33">
                  <c:v>3.882873377854537</c:v>
                </c:pt>
                <c:pt idx="34">
                  <c:v>3.9572580959038368</c:v>
                </c:pt>
                <c:pt idx="35">
                  <c:v>4.010983953119811</c:v>
                </c:pt>
                <c:pt idx="36">
                  <c:v>4.149015442575938</c:v>
                </c:pt>
                <c:pt idx="37">
                  <c:v>4.2708927156465286</c:v>
                </c:pt>
                <c:pt idx="38">
                  <c:v>4.2973972974037125</c:v>
                </c:pt>
                <c:pt idx="39">
                  <c:v>4.2867785437709101</c:v>
                </c:pt>
                <c:pt idx="40">
                  <c:v>4.2085658484606068</c:v>
                </c:pt>
                <c:pt idx="41">
                  <c:v>4.2392394766680495</c:v>
                </c:pt>
                <c:pt idx="42">
                  <c:v>4.1365803035601152</c:v>
                </c:pt>
                <c:pt idx="43">
                  <c:v>4.0294092573371385</c:v>
                </c:pt>
                <c:pt idx="44">
                  <c:v>4.0022697750171981</c:v>
                </c:pt>
                <c:pt idx="45">
                  <c:v>3.9575338720002398</c:v>
                </c:pt>
                <c:pt idx="46">
                  <c:v>3.9203941680804415</c:v>
                </c:pt>
                <c:pt idx="47">
                  <c:v>3.9749667874369612</c:v>
                </c:pt>
                <c:pt idx="48">
                  <c:v>4.00637738707651</c:v>
                </c:pt>
                <c:pt idx="49">
                  <c:v>4.0679509249416963</c:v>
                </c:pt>
                <c:pt idx="50">
                  <c:v>4.0831430327836769</c:v>
                </c:pt>
                <c:pt idx="51">
                  <c:v>4.0454723872164911</c:v>
                </c:pt>
                <c:pt idx="52">
                  <c:v>4.02214166092417</c:v>
                </c:pt>
                <c:pt idx="53">
                  <c:v>3.98769597071185</c:v>
                </c:pt>
                <c:pt idx="54">
                  <c:v>3.9871390485092997</c:v>
                </c:pt>
                <c:pt idx="55">
                  <c:v>3.9373386062129669</c:v>
                </c:pt>
                <c:pt idx="56">
                  <c:v>3.8381854781366576</c:v>
                </c:pt>
                <c:pt idx="57">
                  <c:v>3.7356107823828175</c:v>
                </c:pt>
                <c:pt idx="58">
                  <c:v>3.658388578662974</c:v>
                </c:pt>
                <c:pt idx="59">
                  <c:v>3.5965852974428141</c:v>
                </c:pt>
                <c:pt idx="60">
                  <c:v>3.5130274880977446</c:v>
                </c:pt>
                <c:pt idx="61">
                  <c:v>3.3833179964742985</c:v>
                </c:pt>
                <c:pt idx="62">
                  <c:v>3.4448319189468841</c:v>
                </c:pt>
                <c:pt idx="63">
                  <c:v>3.4734624886064798</c:v>
                </c:pt>
                <c:pt idx="64">
                  <c:v>3.4408291638348727</c:v>
                </c:pt>
                <c:pt idx="65">
                  <c:v>3.4710963676242379</c:v>
                </c:pt>
                <c:pt idx="66">
                  <c:v>3.5002906254373531</c:v>
                </c:pt>
              </c:numCache>
            </c:numRef>
          </c:val>
          <c:extLst xmlns:c16r2="http://schemas.microsoft.com/office/drawing/2015/06/chart">
            <c:ext xmlns:c16="http://schemas.microsoft.com/office/drawing/2014/chart" uri="{C3380CC4-5D6E-409C-BE32-E72D297353CC}">
              <c16:uniqueId val="{00000001-CCA4-4845-8837-C8D3AB8E0C24}"/>
            </c:ext>
          </c:extLst>
        </c:ser>
        <c:ser>
          <c:idx val="2"/>
          <c:order val="2"/>
          <c:tx>
            <c:strRef>
              <c:f>'Fig_0-10'!$AK$11</c:f>
              <c:strCache>
                <c:ptCount val="1"/>
                <c:pt idx="0">
                  <c:v>Germany</c:v>
                </c:pt>
              </c:strCache>
            </c:strRef>
          </c:tx>
          <c:spPr>
            <a:ln w="19050" cap="rnd" cmpd="sng" algn="ctr">
              <a:solidFill>
                <a:srgbClr val="037BC1"/>
              </a:solidFill>
              <a:prstDash val="solid"/>
              <a:round/>
            </a:ln>
            <a:effectLst/>
          </c:spPr>
          <c:marker>
            <c:symbol val="none"/>
          </c:marker>
          <c:cat>
            <c:strRef>
              <c:f>'Fig_0-10'!$AF$12:$AF$79</c:f>
              <c:strCache>
                <c:ptCount val="65"/>
                <c:pt idx="0">
                  <c:v>2000</c:v>
                </c:pt>
                <c:pt idx="4">
                  <c:v>01</c:v>
                </c:pt>
                <c:pt idx="8">
                  <c:v>02</c:v>
                </c:pt>
                <c:pt idx="12">
                  <c:v>03</c:v>
                </c:pt>
                <c:pt idx="16">
                  <c:v>04</c:v>
                </c:pt>
                <c:pt idx="20">
                  <c:v>05</c:v>
                </c:pt>
                <c:pt idx="24">
                  <c:v>06</c:v>
                </c:pt>
                <c:pt idx="28">
                  <c:v>07</c:v>
                </c:pt>
                <c:pt idx="32">
                  <c:v>08</c:v>
                </c:pt>
                <c:pt idx="36">
                  <c:v>09</c:v>
                </c:pt>
                <c:pt idx="40">
                  <c:v>10</c:v>
                </c:pt>
                <c:pt idx="44">
                  <c:v>11</c:v>
                </c:pt>
                <c:pt idx="48">
                  <c:v>12</c:v>
                </c:pt>
                <c:pt idx="52">
                  <c:v>13</c:v>
                </c:pt>
                <c:pt idx="56">
                  <c:v>14</c:v>
                </c:pt>
                <c:pt idx="60">
                  <c:v>15</c:v>
                </c:pt>
                <c:pt idx="64">
                  <c:v>16</c:v>
                </c:pt>
              </c:strCache>
            </c:strRef>
          </c:cat>
          <c:val>
            <c:numRef>
              <c:f>'Fig_0-10'!$AK$12:$AK$79</c:f>
              <c:numCache>
                <c:formatCode>_(* #,##0.0_);_(* \(#,##0.0\);_(* "-"??_);_(@_)</c:formatCode>
                <c:ptCount val="68"/>
                <c:pt idx="0">
                  <c:v>2.3197574826219771</c:v>
                </c:pt>
                <c:pt idx="1">
                  <c:v>2.2978815515463165</c:v>
                </c:pt>
                <c:pt idx="2">
                  <c:v>2.2931587678688645</c:v>
                </c:pt>
                <c:pt idx="3">
                  <c:v>2.2982512955920722</c:v>
                </c:pt>
                <c:pt idx="4">
                  <c:v>2.2583088705154681</c:v>
                </c:pt>
                <c:pt idx="5">
                  <c:v>2.2586751276235746</c:v>
                </c:pt>
                <c:pt idx="6">
                  <c:v>2.256523791187576</c:v>
                </c:pt>
                <c:pt idx="7">
                  <c:v>2.2364283513594931</c:v>
                </c:pt>
                <c:pt idx="8">
                  <c:v>2.2250219283611652</c:v>
                </c:pt>
                <c:pt idx="9">
                  <c:v>2.208839906377507</c:v>
                </c:pt>
                <c:pt idx="10">
                  <c:v>2.1666555769326545</c:v>
                </c:pt>
                <c:pt idx="11">
                  <c:v>2.1487669286738913</c:v>
                </c:pt>
                <c:pt idx="12">
                  <c:v>2.1553657816741691</c:v>
                </c:pt>
                <c:pt idx="13">
                  <c:v>2.1393756313772694</c:v>
                </c:pt>
                <c:pt idx="14">
                  <c:v>2.0964190285649131</c:v>
                </c:pt>
                <c:pt idx="15">
                  <c:v>2.0681595614398232</c:v>
                </c:pt>
                <c:pt idx="16">
                  <c:v>2.0173289265839336</c:v>
                </c:pt>
                <c:pt idx="17">
                  <c:v>1.9632018033702139</c:v>
                </c:pt>
                <c:pt idx="18">
                  <c:v>1.9254359179146652</c:v>
                </c:pt>
                <c:pt idx="19">
                  <c:v>1.89751440306581</c:v>
                </c:pt>
                <c:pt idx="20">
                  <c:v>1.8720853699968987</c:v>
                </c:pt>
                <c:pt idx="21">
                  <c:v>1.8703463938057634</c:v>
                </c:pt>
                <c:pt idx="22">
                  <c:v>1.8860520427281628</c:v>
                </c:pt>
                <c:pt idx="23">
                  <c:v>1.9304603520376167</c:v>
                </c:pt>
                <c:pt idx="24">
                  <c:v>1.987093692494079</c:v>
                </c:pt>
                <c:pt idx="25">
                  <c:v>1.9962108343829108</c:v>
                </c:pt>
                <c:pt idx="26">
                  <c:v>2.006397648692944</c:v>
                </c:pt>
                <c:pt idx="27">
                  <c:v>1.9937618516783229</c:v>
                </c:pt>
                <c:pt idx="28">
                  <c:v>1.9493909489368291</c:v>
                </c:pt>
                <c:pt idx="29">
                  <c:v>1.9304068339880962</c:v>
                </c:pt>
                <c:pt idx="30">
                  <c:v>1.91783233862644</c:v>
                </c:pt>
                <c:pt idx="31">
                  <c:v>1.9327864885269983</c:v>
                </c:pt>
                <c:pt idx="32">
                  <c:v>1.9599630720695405</c:v>
                </c:pt>
                <c:pt idx="33">
                  <c:v>2.0163568140416217</c:v>
                </c:pt>
                <c:pt idx="34">
                  <c:v>2.0880252935904049</c:v>
                </c:pt>
                <c:pt idx="35">
                  <c:v>2.1874836842078134</c:v>
                </c:pt>
                <c:pt idx="36">
                  <c:v>2.337093072055259</c:v>
                </c:pt>
                <c:pt idx="37">
                  <c:v>2.3672621458559311</c:v>
                </c:pt>
                <c:pt idx="38">
                  <c:v>2.3676357799828613</c:v>
                </c:pt>
                <c:pt idx="39">
                  <c:v>2.3568399065366834</c:v>
                </c:pt>
                <c:pt idx="40">
                  <c:v>2.3429917475054958</c:v>
                </c:pt>
                <c:pt idx="41">
                  <c:v>2.3094967537430251</c:v>
                </c:pt>
                <c:pt idx="42">
                  <c:v>2.2968234727066048</c:v>
                </c:pt>
                <c:pt idx="43">
                  <c:v>2.2910508296691061</c:v>
                </c:pt>
                <c:pt idx="44">
                  <c:v>2.2756471200765689</c:v>
                </c:pt>
                <c:pt idx="45">
                  <c:v>2.2840717918874431</c:v>
                </c:pt>
                <c:pt idx="46">
                  <c:v>2.2782732562791037</c:v>
                </c:pt>
                <c:pt idx="47">
                  <c:v>2.2778174047953987</c:v>
                </c:pt>
                <c:pt idx="48">
                  <c:v>2.2613010269388329</c:v>
                </c:pt>
                <c:pt idx="49">
                  <c:v>2.2481541131904694</c:v>
                </c:pt>
                <c:pt idx="50">
                  <c:v>2.224510112340139</c:v>
                </c:pt>
                <c:pt idx="51">
                  <c:v>2.2168570915049615</c:v>
                </c:pt>
                <c:pt idx="52">
                  <c:v>2.1985161612290445</c:v>
                </c:pt>
                <c:pt idx="53">
                  <c:v>2.1606105024033764</c:v>
                </c:pt>
                <c:pt idx="54">
                  <c:v>2.1355992607380188</c:v>
                </c:pt>
                <c:pt idx="55">
                  <c:v>2.1160719917384188</c:v>
                </c:pt>
                <c:pt idx="56">
                  <c:v>2.0938921599311437</c:v>
                </c:pt>
                <c:pt idx="57">
                  <c:v>2.0945242770446724</c:v>
                </c:pt>
                <c:pt idx="58">
                  <c:v>2.0988343432766272</c:v>
                </c:pt>
                <c:pt idx="59">
                  <c:v>2.097152343085769</c:v>
                </c:pt>
                <c:pt idx="60">
                  <c:v>2.117922466913142</c:v>
                </c:pt>
                <c:pt idx="61">
                  <c:v>2.1219735110972939</c:v>
                </c:pt>
                <c:pt idx="62">
                  <c:v>2.1335258016786049</c:v>
                </c:pt>
                <c:pt idx="63">
                  <c:v>2.1252476600334704</c:v>
                </c:pt>
              </c:numCache>
            </c:numRef>
          </c:val>
          <c:extLst xmlns:c16r2="http://schemas.microsoft.com/office/drawing/2015/06/chart">
            <c:ext xmlns:c16="http://schemas.microsoft.com/office/drawing/2014/chart" uri="{C3380CC4-5D6E-409C-BE32-E72D297353CC}">
              <c16:uniqueId val="{00000002-CCA4-4845-8837-C8D3AB8E0C24}"/>
            </c:ext>
          </c:extLst>
        </c:ser>
        <c:ser>
          <c:idx val="4"/>
          <c:order val="3"/>
          <c:tx>
            <c:strRef>
              <c:f>'Fig_0-10'!$AM$11</c:f>
              <c:strCache>
                <c:ptCount val="1"/>
                <c:pt idx="0">
                  <c:v>United States</c:v>
                </c:pt>
              </c:strCache>
            </c:strRef>
          </c:tx>
          <c:spPr>
            <a:ln w="19050" cap="rnd" cmpd="sng" algn="ctr">
              <a:solidFill>
                <a:srgbClr val="7F0506"/>
              </a:solidFill>
              <a:prstDash val="solid"/>
              <a:round/>
            </a:ln>
            <a:effectLst/>
          </c:spPr>
          <c:marker>
            <c:symbol val="none"/>
          </c:marker>
          <c:cat>
            <c:strRef>
              <c:f>'Fig_0-10'!$AF$12:$AF$79</c:f>
              <c:strCache>
                <c:ptCount val="65"/>
                <c:pt idx="0">
                  <c:v>2000</c:v>
                </c:pt>
                <c:pt idx="4">
                  <c:v>01</c:v>
                </c:pt>
                <c:pt idx="8">
                  <c:v>02</c:v>
                </c:pt>
                <c:pt idx="12">
                  <c:v>03</c:v>
                </c:pt>
                <c:pt idx="16">
                  <c:v>04</c:v>
                </c:pt>
                <c:pt idx="20">
                  <c:v>05</c:v>
                </c:pt>
                <c:pt idx="24">
                  <c:v>06</c:v>
                </c:pt>
                <c:pt idx="28">
                  <c:v>07</c:v>
                </c:pt>
                <c:pt idx="32">
                  <c:v>08</c:v>
                </c:pt>
                <c:pt idx="36">
                  <c:v>09</c:v>
                </c:pt>
                <c:pt idx="40">
                  <c:v>10</c:v>
                </c:pt>
                <c:pt idx="44">
                  <c:v>11</c:v>
                </c:pt>
                <c:pt idx="48">
                  <c:v>12</c:v>
                </c:pt>
                <c:pt idx="52">
                  <c:v>13</c:v>
                </c:pt>
                <c:pt idx="56">
                  <c:v>14</c:v>
                </c:pt>
                <c:pt idx="60">
                  <c:v>15</c:v>
                </c:pt>
                <c:pt idx="64">
                  <c:v>16</c:v>
                </c:pt>
              </c:strCache>
            </c:strRef>
          </c:cat>
          <c:val>
            <c:numRef>
              <c:f>'Fig_0-10'!$AM$12:$AM$79</c:f>
              <c:numCache>
                <c:formatCode>_(* #,##0.0_);_(* \(#,##0.0\);_(* "-"??_);_(@_)</c:formatCode>
                <c:ptCount val="68"/>
                <c:pt idx="0">
                  <c:v>3.8650184428272354</c:v>
                </c:pt>
                <c:pt idx="1">
                  <c:v>3.7545119329071936</c:v>
                </c:pt>
                <c:pt idx="2">
                  <c:v>3.7808716473246187</c:v>
                </c:pt>
                <c:pt idx="3">
                  <c:v>3.7785395758333893</c:v>
                </c:pt>
                <c:pt idx="4">
                  <c:v>3.8218136485187615</c:v>
                </c:pt>
                <c:pt idx="5">
                  <c:v>3.963941946157318</c:v>
                </c:pt>
                <c:pt idx="6">
                  <c:v>3.8225480520701161</c:v>
                </c:pt>
                <c:pt idx="7">
                  <c:v>3.9658733051124626</c:v>
                </c:pt>
                <c:pt idx="8">
                  <c:v>4.0085283910507279</c:v>
                </c:pt>
                <c:pt idx="9">
                  <c:v>4.0192779017448892</c:v>
                </c:pt>
                <c:pt idx="10">
                  <c:v>4.0590372471029506</c:v>
                </c:pt>
                <c:pt idx="11">
                  <c:v>4.0751814694068695</c:v>
                </c:pt>
                <c:pt idx="12">
                  <c:v>4.0551731507288444</c:v>
                </c:pt>
                <c:pt idx="13">
                  <c:v>4.0551593129710568</c:v>
                </c:pt>
                <c:pt idx="14">
                  <c:v>4.0619005427910295</c:v>
                </c:pt>
                <c:pt idx="15">
                  <c:v>3.9976981924040347</c:v>
                </c:pt>
                <c:pt idx="16">
                  <c:v>3.9638317039805155</c:v>
                </c:pt>
                <c:pt idx="17">
                  <c:v>4.0028239775395278</c:v>
                </c:pt>
                <c:pt idx="18">
                  <c:v>3.9975096420514737</c:v>
                </c:pt>
                <c:pt idx="19">
                  <c:v>3.9531292289567119</c:v>
                </c:pt>
                <c:pt idx="20">
                  <c:v>3.8880260970679825</c:v>
                </c:pt>
                <c:pt idx="21">
                  <c:v>3.9278254368318413</c:v>
                </c:pt>
                <c:pt idx="22">
                  <c:v>3.9332394323534308</c:v>
                </c:pt>
                <c:pt idx="23">
                  <c:v>3.9419800322831349</c:v>
                </c:pt>
                <c:pt idx="24">
                  <c:v>3.9146011766515985</c:v>
                </c:pt>
                <c:pt idx="25">
                  <c:v>4.0123769909708837</c:v>
                </c:pt>
                <c:pt idx="26">
                  <c:v>3.9953984973217813</c:v>
                </c:pt>
                <c:pt idx="27">
                  <c:v>4.02164022066769</c:v>
                </c:pt>
                <c:pt idx="28">
                  <c:v>4.0433634038726387</c:v>
                </c:pt>
                <c:pt idx="29">
                  <c:v>4.0957406238949403</c:v>
                </c:pt>
                <c:pt idx="30">
                  <c:v>4.0989176166976664</c:v>
                </c:pt>
                <c:pt idx="31">
                  <c:v>4.1218088837136468</c:v>
                </c:pt>
                <c:pt idx="32">
                  <c:v>4.1681437648277928</c:v>
                </c:pt>
                <c:pt idx="33">
                  <c:v>4.2719233106055494</c:v>
                </c:pt>
                <c:pt idx="34">
                  <c:v>4.3501987468840522</c:v>
                </c:pt>
                <c:pt idx="35">
                  <c:v>4.4584498862535149</c:v>
                </c:pt>
                <c:pt idx="36">
                  <c:v>4.4688853509826956</c:v>
                </c:pt>
                <c:pt idx="37">
                  <c:v>4.5458983013026133</c:v>
                </c:pt>
                <c:pt idx="38">
                  <c:v>4.5286114529237143</c:v>
                </c:pt>
                <c:pt idx="39">
                  <c:v>4.4073730820718788</c:v>
                </c:pt>
                <c:pt idx="40">
                  <c:v>4.3280135684655763</c:v>
                </c:pt>
                <c:pt idx="41">
                  <c:v>4.401354056123477</c:v>
                </c:pt>
                <c:pt idx="42">
                  <c:v>4.3864600835452974</c:v>
                </c:pt>
                <c:pt idx="43">
                  <c:v>4.3072316844164886</c:v>
                </c:pt>
                <c:pt idx="44">
                  <c:v>4.1841663166736671</c:v>
                </c:pt>
                <c:pt idx="45">
                  <c:v>4.1336532802100789</c:v>
                </c:pt>
                <c:pt idx="46">
                  <c:v>4.0892789550333308</c:v>
                </c:pt>
                <c:pt idx="47">
                  <c:v>4.0373005264391555</c:v>
                </c:pt>
                <c:pt idx="48">
                  <c:v>3.9032421637796646</c:v>
                </c:pt>
                <c:pt idx="49">
                  <c:v>3.8636885230648987</c:v>
                </c:pt>
                <c:pt idx="50">
                  <c:v>3.7768287948533077</c:v>
                </c:pt>
                <c:pt idx="51">
                  <c:v>3.6717738521104732</c:v>
                </c:pt>
                <c:pt idx="52">
                  <c:v>3.589594182842299</c:v>
                </c:pt>
                <c:pt idx="53">
                  <c:v>3.5686217611568556</c:v>
                </c:pt>
                <c:pt idx="54">
                  <c:v>3.551790224069066</c:v>
                </c:pt>
                <c:pt idx="55">
                  <c:v>3.4870793357607988</c:v>
                </c:pt>
                <c:pt idx="56">
                  <c:v>3.4255104198482242</c:v>
                </c:pt>
                <c:pt idx="57">
                  <c:v>3.442750034710973</c:v>
                </c:pt>
                <c:pt idx="58">
                  <c:v>3.395107402643232</c:v>
                </c:pt>
                <c:pt idx="59">
                  <c:v>3.4094120572907838</c:v>
                </c:pt>
                <c:pt idx="60">
                  <c:v>3.3677095751141501</c:v>
                </c:pt>
                <c:pt idx="61">
                  <c:v>3.4281015429234993</c:v>
                </c:pt>
                <c:pt idx="62">
                  <c:v>3.4130934466621468</c:v>
                </c:pt>
                <c:pt idx="63">
                  <c:v>3.3946484623658266</c:v>
                </c:pt>
                <c:pt idx="64">
                  <c:v>3.4531988447400668</c:v>
                </c:pt>
                <c:pt idx="65">
                  <c:v>3.3522853534669186</c:v>
                </c:pt>
                <c:pt idx="66">
                  <c:v>3.2661767937442048</c:v>
                </c:pt>
              </c:numCache>
            </c:numRef>
          </c:val>
          <c:extLst xmlns:c16r2="http://schemas.microsoft.com/office/drawing/2015/06/chart">
            <c:ext xmlns:c16="http://schemas.microsoft.com/office/drawing/2014/chart" uri="{C3380CC4-5D6E-409C-BE32-E72D297353CC}">
              <c16:uniqueId val="{00000003-CCA4-4845-8837-C8D3AB8E0C24}"/>
            </c:ext>
          </c:extLst>
        </c:ser>
        <c:dLbls/>
        <c:marker val="1"/>
        <c:axId val="55327744"/>
        <c:axId val="55341824"/>
      </c:lineChart>
      <c:lineChart>
        <c:grouping val="standard"/>
        <c:ser>
          <c:idx val="5"/>
          <c:order val="4"/>
          <c:tx>
            <c:v>OECDGraphFakeSeries</c:v>
          </c:tx>
          <c:marker>
            <c:symbol val="x"/>
            <c:size val="2"/>
          </c:marker>
          <c:extLst xmlns:c16r2="http://schemas.microsoft.com/office/drawing/2015/06/chart">
            <c:ext xmlns:c16="http://schemas.microsoft.com/office/drawing/2014/chart" uri="{C3380CC4-5D6E-409C-BE32-E72D297353CC}">
              <c16:uniqueId val="{00000004-CCA4-4845-8837-C8D3AB8E0C24}"/>
            </c:ext>
          </c:extLst>
        </c:ser>
        <c:dLbls/>
        <c:marker val="1"/>
        <c:axId val="55357824"/>
        <c:axId val="55343360"/>
      </c:lineChart>
      <c:catAx>
        <c:axId val="55327744"/>
        <c:scaling>
          <c:orientation val="minMax"/>
        </c:scaling>
        <c:axPos val="b"/>
        <c:numFmt formatCode="General" sourceLinked="0"/>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60000000" vert="horz"/>
          <a:lstStyle/>
          <a:p>
            <a:pPr>
              <a:defRPr/>
            </a:pPr>
            <a:endParaRPr lang="it-IT"/>
          </a:p>
        </c:txPr>
        <c:crossAx val="55341824"/>
        <c:crosses val="autoZero"/>
        <c:auto val="1"/>
        <c:lblAlgn val="ctr"/>
        <c:lblOffset val="0"/>
        <c:tickLblSkip val="8"/>
        <c:tickMarkSkip val="8"/>
      </c:catAx>
      <c:valAx>
        <c:axId val="55341824"/>
        <c:scaling>
          <c:orientation val="minMax"/>
          <c:min val="0"/>
        </c:scaling>
        <c:axPos val="l"/>
        <c:majorGridlines>
          <c:spPr>
            <a:ln w="9525" cmpd="sng">
              <a:solidFill>
                <a:srgbClr val="C8C8C8"/>
              </a:solidFill>
              <a:prstDash val="solid"/>
            </a:ln>
          </c:spPr>
        </c:majorGridlines>
        <c:numFmt formatCode="#,##0.0"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5327744"/>
        <c:crosses val="autoZero"/>
        <c:crossBetween val="between"/>
      </c:valAx>
      <c:valAx>
        <c:axId val="55343360"/>
        <c:scaling>
          <c:orientation val="minMax"/>
          <c:max val="5"/>
          <c:min val="0"/>
        </c:scaling>
        <c:axPos val="r"/>
        <c:title>
          <c:tx>
            <c:rich>
              <a:bodyPr rot="0" vert="horz"/>
              <a:lstStyle/>
              <a:p>
                <a:pPr marL="0" marR="0" indent="0" algn="ctr" defTabSz="914400" rtl="0" eaLnBrk="1" fontAlgn="auto" latinLnBrk="0" hangingPunct="1">
                  <a:lnSpc>
                    <a:spcPct val="100000"/>
                  </a:lnSpc>
                  <a:spcBef>
                    <a:spcPts val="0"/>
                  </a:spcBef>
                  <a:spcAft>
                    <a:spcPts val="0"/>
                  </a:spcAft>
                  <a:buClrTx/>
                  <a:buSzTx/>
                  <a:buFontTx/>
                  <a:buNone/>
                  <a:tabLst/>
                  <a:defRPr sz="1400" b="0" i="0" u="none" strike="noStrike" kern="1200" baseline="0">
                    <a:solidFill>
                      <a:srgbClr val="E6E6E6">
                        <a:lumMod val="10000"/>
                      </a:srgbClr>
                    </a:solidFill>
                    <a:latin typeface="Arial Narrow" panose="020B0606020202030204" pitchFamily="34" charset="0"/>
                    <a:ea typeface="+mn-ea"/>
                    <a:cs typeface="+mn-cs"/>
                  </a:defRPr>
                </a:pPr>
                <a:r>
                  <a:rPr lang="en-US" b="0" dirty="0"/>
                  <a:t>% of GDP</a:t>
                </a:r>
              </a:p>
            </c:rich>
          </c:tx>
          <c:layout>
            <c:manualLayout>
              <c:xMode val="edge"/>
              <c:yMode val="edge"/>
              <c:x val="0.91018545062453393"/>
              <c:y val="3.9062831402571441E-2"/>
            </c:manualLayout>
          </c:layout>
        </c:title>
        <c:numFmt formatCode="#,##0.0"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5357824"/>
        <c:crosses val="max"/>
        <c:crossBetween val="between"/>
        <c:majorUnit val="0.5"/>
        <c:minorUnit val="0.1"/>
      </c:valAx>
      <c:catAx>
        <c:axId val="55357824"/>
        <c:scaling>
          <c:orientation val="minMax"/>
        </c:scaling>
        <c:delete val="1"/>
        <c:axPos val="t"/>
        <c:tickLblPos val="none"/>
        <c:crossAx val="55343360"/>
        <c:crosses val="max"/>
        <c:auto val="1"/>
        <c:lblAlgn val="ctr"/>
        <c:lblOffset val="100"/>
      </c:catAx>
      <c:spPr>
        <a:solidFill>
          <a:srgbClr val="FFFFFF"/>
        </a:solid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legend>
      <c:legendPos val="r"/>
      <c:legendEntry>
        <c:idx val="4"/>
        <c:delete val="1"/>
      </c:legendEntry>
      <c:layout>
        <c:manualLayout>
          <c:xMode val="edge"/>
          <c:yMode val="edge"/>
          <c:x val="4.8889601920227073E-2"/>
          <c:y val="0.12679591137281784"/>
          <c:w val="0.90713962218940525"/>
          <c:h val="7.4703011413679021E-2"/>
        </c:manualLayout>
      </c:layout>
      <c:overlay val="1"/>
      <c:spPr>
        <a:noFill/>
        <a:ln>
          <a:noFill/>
          <a:round/>
        </a:ln>
        <a:effectLst/>
        <a:extLst>
          <a:ext uri="{91240B29-F687-4F45-9708-019B960494DF}">
            <a14:hiddenLine xmlns:a14="http://schemas.microsoft.com/office/drawing/2010/main" xmlns:r="http://schemas.openxmlformats.org/officeDocument/2006/relationships" xmlns="">
              <a:noFill/>
              <a:round/>
            </a14:hiddenLine>
          </a:ext>
        </a:extLst>
      </c:spPr>
    </c:legend>
    <c:plotVisOnly val="1"/>
    <c:dispBlanksAs val="span"/>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userShapes r:id="rId2"/>
</c:chartSpace>
</file>

<file path=ppt/charts/chart11.xml><?xml version="1.0" encoding="utf-8"?>
<c:chartSpace xmlns:c="http://schemas.openxmlformats.org/drawingml/2006/chart" xmlns:a="http://schemas.openxmlformats.org/drawingml/2006/main" xmlns:r="http://schemas.openxmlformats.org/officeDocument/2006/relationships">
  <c:lang val="it-IT"/>
  <c:chart>
    <c:autoTitleDeleted val="1"/>
    <c:plotArea>
      <c:layout>
        <c:manualLayout>
          <c:layoutTarget val="inner"/>
          <c:xMode val="edge"/>
          <c:yMode val="edge"/>
          <c:x val="4.9007415919107983E-2"/>
          <c:y val="6.3827369143726609E-2"/>
          <c:w val="0.90854377742990999"/>
          <c:h val="0.82138511042628892"/>
        </c:manualLayout>
      </c:layout>
      <c:barChart>
        <c:barDir val="col"/>
        <c:grouping val="clustered"/>
        <c:ser>
          <c:idx val="0"/>
          <c:order val="0"/>
          <c:tx>
            <c:strRef>
              <c:f>'Fig_0-13'!$AA$1</c:f>
              <c:strCache>
                <c:ptCount val="1"/>
              </c:strCache>
            </c:strRef>
          </c:tx>
          <c:spPr>
            <a:solidFill>
              <a:srgbClr val="037BC1"/>
            </a:solidFill>
            <a:ln w="6350" cmpd="sng">
              <a:solidFill>
                <a:srgbClr val="000000"/>
              </a:solidFill>
              <a:round/>
            </a:ln>
            <a:effectLst/>
          </c:spPr>
          <c:dPt>
            <c:idx val="1"/>
            <c:spPr>
              <a:solidFill>
                <a:srgbClr val="DA2128"/>
              </a:solidFill>
              <a:ln w="6350" cmpd="sng">
                <a:solidFill>
                  <a:srgbClr val="000000"/>
                </a:solidFill>
                <a:round/>
              </a:ln>
              <a:effectLst/>
            </c:spPr>
            <c:extLst xmlns:c16r2="http://schemas.microsoft.com/office/drawing/2015/06/chart">
              <c:ext xmlns:c16="http://schemas.microsoft.com/office/drawing/2014/chart" uri="{C3380CC4-5D6E-409C-BE32-E72D297353CC}">
                <c16:uniqueId val="{00000001-E677-4468-9528-8DA4A93E521A}"/>
              </c:ext>
            </c:extLst>
          </c:dPt>
          <c:dPt>
            <c:idx val="8"/>
            <c:extLst xmlns:c16r2="http://schemas.microsoft.com/office/drawing/2015/06/chart">
              <c:ext xmlns:c16="http://schemas.microsoft.com/office/drawing/2014/chart" uri="{C3380CC4-5D6E-409C-BE32-E72D297353CC}">
                <c16:uniqueId val="{00000002-E677-4468-9528-8DA4A93E521A}"/>
              </c:ext>
            </c:extLst>
          </c:dPt>
          <c:dPt>
            <c:idx val="16"/>
            <c:extLst xmlns:c16r2="http://schemas.microsoft.com/office/drawing/2015/06/chart">
              <c:ext xmlns:c16="http://schemas.microsoft.com/office/drawing/2014/chart" uri="{C3380CC4-5D6E-409C-BE32-E72D297353CC}">
                <c16:uniqueId val="{00000003-E677-4468-9528-8DA4A93E521A}"/>
              </c:ext>
            </c:extLst>
          </c:dPt>
          <c:dPt>
            <c:idx val="19"/>
            <c:spPr>
              <a:solidFill>
                <a:srgbClr val="8CC841"/>
              </a:solidFill>
              <a:ln w="6350" cmpd="sng">
                <a:solidFill>
                  <a:srgbClr val="000000"/>
                </a:solidFill>
                <a:round/>
              </a:ln>
              <a:effectLst/>
            </c:spPr>
            <c:extLst xmlns:c16r2="http://schemas.microsoft.com/office/drawing/2015/06/chart">
              <c:ext xmlns:c16="http://schemas.microsoft.com/office/drawing/2014/chart" uri="{C3380CC4-5D6E-409C-BE32-E72D297353CC}">
                <c16:uniqueId val="{00000005-E677-4468-9528-8DA4A93E521A}"/>
              </c:ext>
            </c:extLst>
          </c:dPt>
          <c:cat>
            <c:strRef>
              <c:f>'Fig_0-13'!$X$2:$X$36</c:f>
              <c:strCache>
                <c:ptCount val="35"/>
                <c:pt idx="0">
                  <c:v>MEX</c:v>
                </c:pt>
                <c:pt idx="1">
                  <c:v>ITA</c:v>
                </c:pt>
                <c:pt idx="2">
                  <c:v>GRC</c:v>
                </c:pt>
                <c:pt idx="3">
                  <c:v>ESP</c:v>
                </c:pt>
                <c:pt idx="4">
                  <c:v>TUR</c:v>
                </c:pt>
                <c:pt idx="5">
                  <c:v>POL</c:v>
                </c:pt>
                <c:pt idx="6">
                  <c:v>GBR</c:v>
                </c:pt>
                <c:pt idx="7">
                  <c:v>ISL</c:v>
                </c:pt>
                <c:pt idx="8">
                  <c:v>BEL</c:v>
                </c:pt>
                <c:pt idx="9">
                  <c:v>FRA</c:v>
                </c:pt>
                <c:pt idx="10">
                  <c:v>NLD</c:v>
                </c:pt>
                <c:pt idx="11">
                  <c:v>SVK</c:v>
                </c:pt>
                <c:pt idx="12">
                  <c:v>PRT</c:v>
                </c:pt>
                <c:pt idx="13">
                  <c:v>CAN</c:v>
                </c:pt>
                <c:pt idx="14">
                  <c:v>IRL</c:v>
                </c:pt>
                <c:pt idx="15">
                  <c:v>AUS</c:v>
                </c:pt>
                <c:pt idx="16">
                  <c:v>LVA</c:v>
                </c:pt>
                <c:pt idx="17">
                  <c:v>FIN</c:v>
                </c:pt>
                <c:pt idx="18">
                  <c:v>DEU</c:v>
                </c:pt>
                <c:pt idx="19">
                  <c:v>OECD</c:v>
                </c:pt>
                <c:pt idx="20">
                  <c:v>NOR</c:v>
                </c:pt>
                <c:pt idx="21">
                  <c:v>HUN</c:v>
                </c:pt>
                <c:pt idx="22">
                  <c:v>SWE</c:v>
                </c:pt>
                <c:pt idx="23">
                  <c:v>CZE</c:v>
                </c:pt>
                <c:pt idx="24">
                  <c:v>AUT</c:v>
                </c:pt>
                <c:pt idx="25">
                  <c:v>DNK</c:v>
                </c:pt>
                <c:pt idx="26">
                  <c:v>SVN</c:v>
                </c:pt>
                <c:pt idx="27">
                  <c:v>CHL</c:v>
                </c:pt>
                <c:pt idx="28">
                  <c:v>ISR</c:v>
                </c:pt>
                <c:pt idx="29">
                  <c:v>KOR</c:v>
                </c:pt>
                <c:pt idx="30">
                  <c:v>EST</c:v>
                </c:pt>
                <c:pt idx="31">
                  <c:v>JPN</c:v>
                </c:pt>
                <c:pt idx="32">
                  <c:v>CHE</c:v>
                </c:pt>
                <c:pt idx="33">
                  <c:v>NZL</c:v>
                </c:pt>
                <c:pt idx="34">
                  <c:v>LUX</c:v>
                </c:pt>
              </c:strCache>
            </c:strRef>
          </c:cat>
          <c:val>
            <c:numRef>
              <c:f>'Fig_0-13'!$Z$2:$Z$36</c:f>
              <c:numCache>
                <c:formatCode>0.00</c:formatCode>
                <c:ptCount val="35"/>
                <c:pt idx="0">
                  <c:v>0.31672116045368376</c:v>
                </c:pt>
                <c:pt idx="1">
                  <c:v>0.36605575293942144</c:v>
                </c:pt>
                <c:pt idx="2">
                  <c:v>0.3730997174762169</c:v>
                </c:pt>
                <c:pt idx="3">
                  <c:v>0.40826493726497892</c:v>
                </c:pt>
                <c:pt idx="4">
                  <c:v>0.41593240660550718</c:v>
                </c:pt>
                <c:pt idx="5">
                  <c:v>0.43571782977136531</c:v>
                </c:pt>
                <c:pt idx="6">
                  <c:v>0.43822060089470943</c:v>
                </c:pt>
                <c:pt idx="7">
                  <c:v>0.46054073994583788</c:v>
                </c:pt>
                <c:pt idx="8">
                  <c:v>0.47300024270526309</c:v>
                </c:pt>
                <c:pt idx="9">
                  <c:v>0.47673943817084152</c:v>
                </c:pt>
                <c:pt idx="10">
                  <c:v>0.47744254993761992</c:v>
                </c:pt>
                <c:pt idx="11">
                  <c:v>0.48317642433163688</c:v>
                </c:pt>
                <c:pt idx="12">
                  <c:v>0.48380361421005452</c:v>
                </c:pt>
                <c:pt idx="13">
                  <c:v>0.48522696749932853</c:v>
                </c:pt>
                <c:pt idx="14">
                  <c:v>0.48765532921004784</c:v>
                </c:pt>
                <c:pt idx="15">
                  <c:v>0.4922207295523357</c:v>
                </c:pt>
                <c:pt idx="16">
                  <c:v>0.50666222550432738</c:v>
                </c:pt>
                <c:pt idx="17">
                  <c:v>0.54304089142621315</c:v>
                </c:pt>
                <c:pt idx="18">
                  <c:v>0.54842441056866353</c:v>
                </c:pt>
                <c:pt idx="19">
                  <c:v>0.55882571622073818</c:v>
                </c:pt>
                <c:pt idx="20">
                  <c:v>0.56428778913332034</c:v>
                </c:pt>
                <c:pt idx="21">
                  <c:v>0.5666331648483528</c:v>
                </c:pt>
                <c:pt idx="22">
                  <c:v>0.56784031213311481</c:v>
                </c:pt>
                <c:pt idx="23">
                  <c:v>0.58438867084406187</c:v>
                </c:pt>
                <c:pt idx="24">
                  <c:v>0.58800443251026568</c:v>
                </c:pt>
                <c:pt idx="25">
                  <c:v>0.58905082122829266</c:v>
                </c:pt>
                <c:pt idx="26">
                  <c:v>0.60224481747814784</c:v>
                </c:pt>
                <c:pt idx="27">
                  <c:v>0.62967986886589544</c:v>
                </c:pt>
                <c:pt idx="28">
                  <c:v>0.63371883684534669</c:v>
                </c:pt>
                <c:pt idx="29">
                  <c:v>0.69207106896764303</c:v>
                </c:pt>
                <c:pt idx="30">
                  <c:v>0.69657444960033477</c:v>
                </c:pt>
                <c:pt idx="31">
                  <c:v>0.70386759341058358</c:v>
                </c:pt>
                <c:pt idx="32">
                  <c:v>0.70544132019286487</c:v>
                </c:pt>
                <c:pt idx="33">
                  <c:v>0.97169671688586778</c:v>
                </c:pt>
                <c:pt idx="34">
                  <c:v>1.232628520092949</c:v>
                </c:pt>
              </c:numCache>
            </c:numRef>
          </c:val>
          <c:extLst xmlns:c16r2="http://schemas.microsoft.com/office/drawing/2015/06/chart">
            <c:ext xmlns:c16="http://schemas.microsoft.com/office/drawing/2014/chart" uri="{C3380CC4-5D6E-409C-BE32-E72D297353CC}">
              <c16:uniqueId val="{00000006-E677-4468-9528-8DA4A93E521A}"/>
            </c:ext>
          </c:extLst>
        </c:ser>
        <c:dLbls/>
        <c:gapWidth val="100"/>
        <c:axId val="55427072"/>
        <c:axId val="55428608"/>
      </c:barChart>
      <c:barChart>
        <c:barDir val="col"/>
        <c:grouping val="clustered"/>
        <c:ser>
          <c:idx val="1"/>
          <c:order val="1"/>
          <c:tx>
            <c:v>OECDGraphFakeSeries</c:v>
          </c:tx>
          <c:extLst xmlns:c16r2="http://schemas.microsoft.com/office/drawing/2015/06/chart">
            <c:ext xmlns:c16="http://schemas.microsoft.com/office/drawing/2014/chart" uri="{C3380CC4-5D6E-409C-BE32-E72D297353CC}">
              <c16:uniqueId val="{00000007-E677-4468-9528-8DA4A93E521A}"/>
            </c:ext>
          </c:extLst>
        </c:ser>
        <c:dLbls/>
        <c:gapWidth val="100"/>
        <c:axId val="55431936"/>
        <c:axId val="55430144"/>
      </c:barChart>
      <c:catAx>
        <c:axId val="55427072"/>
        <c:scaling>
          <c:orientation val="minMax"/>
        </c:scaling>
        <c:axPos val="b"/>
        <c:numFmt formatCode="General" sourceLinked="0"/>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5400000" vert="horz"/>
          <a:lstStyle/>
          <a:p>
            <a:pPr>
              <a:defRPr/>
            </a:pPr>
            <a:endParaRPr lang="it-IT"/>
          </a:p>
        </c:txPr>
        <c:crossAx val="55428608"/>
        <c:crosses val="autoZero"/>
        <c:auto val="1"/>
        <c:lblAlgn val="ctr"/>
        <c:lblOffset val="0"/>
        <c:tickLblSkip val="1"/>
      </c:catAx>
      <c:valAx>
        <c:axId val="55428608"/>
        <c:scaling>
          <c:orientation val="minMax"/>
          <c:max val="1.3"/>
          <c:min val="0"/>
        </c:scaling>
        <c:axPos val="l"/>
        <c:majorGridlines>
          <c:spPr>
            <a:ln w="9525" cmpd="sng">
              <a:solidFill>
                <a:srgbClr val="C8C8C8"/>
              </a:solidFill>
              <a:prstDash val="solid"/>
            </a:ln>
          </c:spPr>
        </c:majorGridlines>
        <c:numFmt formatCode="#,##0.0"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5427072"/>
        <c:crosses val="autoZero"/>
        <c:crossBetween val="between"/>
      </c:valAx>
      <c:valAx>
        <c:axId val="55430144"/>
        <c:scaling>
          <c:orientation val="minMax"/>
          <c:max val="1.3"/>
          <c:min val="0"/>
        </c:scaling>
        <c:axPos val="r"/>
        <c:numFmt formatCode="#,##0.0"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5431936"/>
        <c:crosses val="max"/>
        <c:crossBetween val="between"/>
        <c:majorUnit val="0.2"/>
        <c:minorUnit val="4.0000000000000008E-2"/>
      </c:valAx>
      <c:catAx>
        <c:axId val="55431936"/>
        <c:scaling>
          <c:orientation val="minMax"/>
        </c:scaling>
        <c:delete val="1"/>
        <c:axPos val="b"/>
        <c:tickLblPos val="none"/>
        <c:crossAx val="55430144"/>
        <c:crosses val="autoZero"/>
        <c:auto val="1"/>
        <c:lblAlgn val="ctr"/>
        <c:lblOffset val="100"/>
      </c:catAx>
      <c:spPr>
        <a:no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userShapes r:id="rId2"/>
</c:chartSpace>
</file>

<file path=ppt/charts/chart12.xml><?xml version="1.0" encoding="utf-8"?>
<c:chartSpace xmlns:c="http://schemas.openxmlformats.org/drawingml/2006/chart" xmlns:a="http://schemas.openxmlformats.org/drawingml/2006/main" xmlns:r="http://schemas.openxmlformats.org/officeDocument/2006/relationships">
  <c:lang val="it-IT"/>
  <c:chart>
    <c:autoTitleDeleted val="1"/>
    <c:plotArea>
      <c:layout>
        <c:manualLayout>
          <c:layoutTarget val="inner"/>
          <c:xMode val="edge"/>
          <c:yMode val="edge"/>
          <c:x val="4.493722888713042E-2"/>
          <c:y val="0.14791513154794003"/>
          <c:w val="0.91668387445199828"/>
          <c:h val="0.71339383082239394"/>
        </c:manualLayout>
      </c:layout>
      <c:barChart>
        <c:barDir val="col"/>
        <c:grouping val="stacked"/>
        <c:ser>
          <c:idx val="0"/>
          <c:order val="0"/>
          <c:tx>
            <c:strRef>
              <c:f>'Fig_0-15'!$Y$90</c:f>
              <c:strCache>
                <c:ptCount val="1"/>
                <c:pt idx="0">
                  <c:v>Average rate of employers' SSC</c:v>
                </c:pt>
              </c:strCache>
            </c:strRef>
          </c:tx>
          <c:spPr>
            <a:solidFill>
              <a:srgbClr val="037BC1"/>
            </a:solidFill>
            <a:ln w="6350" cmpd="sng">
              <a:solidFill>
                <a:srgbClr val="000000"/>
              </a:solidFill>
              <a:round/>
            </a:ln>
            <a:effectLst/>
          </c:spPr>
          <c:dPt>
            <c:idx val="20"/>
            <c:extLst xmlns:c16r2="http://schemas.microsoft.com/office/drawing/2015/06/chart">
              <c:ext xmlns:c16="http://schemas.microsoft.com/office/drawing/2014/chart" uri="{C3380CC4-5D6E-409C-BE32-E72D297353CC}">
                <c16:uniqueId val="{00000000-78CF-4E2C-A0DF-A9B26AA19220}"/>
              </c:ext>
            </c:extLst>
          </c:dPt>
          <c:dPt>
            <c:idx val="28"/>
            <c:spPr>
              <a:solidFill>
                <a:schemeClr val="accent3"/>
              </a:solidFill>
              <a:ln w="6350" cmpd="sng">
                <a:solidFill>
                  <a:srgbClr val="000000"/>
                </a:solidFill>
                <a:round/>
              </a:ln>
              <a:effectLst/>
            </c:spPr>
            <c:extLst xmlns:c16r2="http://schemas.microsoft.com/office/drawing/2015/06/chart">
              <c:ext xmlns:c16="http://schemas.microsoft.com/office/drawing/2014/chart" uri="{C3380CC4-5D6E-409C-BE32-E72D297353CC}">
                <c16:uniqueId val="{00000002-78CF-4E2C-A0DF-A9B26AA19220}"/>
              </c:ext>
            </c:extLst>
          </c:dPt>
          <c:dPt>
            <c:idx val="31"/>
            <c:extLst xmlns:c16r2="http://schemas.microsoft.com/office/drawing/2015/06/chart">
              <c:ext xmlns:c16="http://schemas.microsoft.com/office/drawing/2014/chart" uri="{C3380CC4-5D6E-409C-BE32-E72D297353CC}">
                <c16:uniqueId val="{00000003-78CF-4E2C-A0DF-A9B26AA19220}"/>
              </c:ext>
            </c:extLst>
          </c:dPt>
          <c:cat>
            <c:strRef>
              <c:f>'Fig_0-15'!$X$91:$X$125</c:f>
              <c:strCache>
                <c:ptCount val="35"/>
                <c:pt idx="0">
                  <c:v>NZL</c:v>
                </c:pt>
                <c:pt idx="1">
                  <c:v>DNK</c:v>
                </c:pt>
                <c:pt idx="2">
                  <c:v>AUS</c:v>
                </c:pt>
                <c:pt idx="3">
                  <c:v>CHL</c:v>
                </c:pt>
                <c:pt idx="4">
                  <c:v>ISL</c:v>
                </c:pt>
                <c:pt idx="5">
                  <c:v>CHE</c:v>
                </c:pt>
                <c:pt idx="6">
                  <c:v>MEX</c:v>
                </c:pt>
                <c:pt idx="7">
                  <c:v>ISR</c:v>
                </c:pt>
                <c:pt idx="8">
                  <c:v>IRL</c:v>
                </c:pt>
                <c:pt idx="9">
                  <c:v>USA</c:v>
                </c:pt>
                <c:pt idx="10">
                  <c:v>KOR</c:v>
                </c:pt>
                <c:pt idx="11">
                  <c:v>CAN</c:v>
                </c:pt>
                <c:pt idx="12">
                  <c:v>GBR</c:v>
                </c:pt>
                <c:pt idx="13">
                  <c:v>NOR</c:v>
                </c:pt>
                <c:pt idx="14">
                  <c:v>NLD</c:v>
                </c:pt>
                <c:pt idx="15">
                  <c:v>LUX</c:v>
                </c:pt>
                <c:pt idx="16">
                  <c:v>OECD</c:v>
                </c:pt>
                <c:pt idx="17">
                  <c:v>JPN</c:v>
                </c:pt>
                <c:pt idx="18">
                  <c:v>FIN</c:v>
                </c:pt>
                <c:pt idx="19">
                  <c:v>TUR</c:v>
                </c:pt>
                <c:pt idx="20">
                  <c:v>POL</c:v>
                </c:pt>
                <c:pt idx="21">
                  <c:v>PRT</c:v>
                </c:pt>
                <c:pt idx="22">
                  <c:v>EST</c:v>
                </c:pt>
                <c:pt idx="23">
                  <c:v>ESP</c:v>
                </c:pt>
                <c:pt idx="24">
                  <c:v>SVN</c:v>
                </c:pt>
                <c:pt idx="25">
                  <c:v>SWE</c:v>
                </c:pt>
                <c:pt idx="26">
                  <c:v>DEU</c:v>
                </c:pt>
                <c:pt idx="27">
                  <c:v>GRC</c:v>
                </c:pt>
                <c:pt idx="28">
                  <c:v>ITA</c:v>
                </c:pt>
                <c:pt idx="29">
                  <c:v>BEL</c:v>
                </c:pt>
                <c:pt idx="30">
                  <c:v>SVK</c:v>
                </c:pt>
                <c:pt idx="31">
                  <c:v>CZE</c:v>
                </c:pt>
                <c:pt idx="32">
                  <c:v>AUT</c:v>
                </c:pt>
                <c:pt idx="33">
                  <c:v>HUN</c:v>
                </c:pt>
                <c:pt idx="34">
                  <c:v>FRA</c:v>
                </c:pt>
              </c:strCache>
            </c:strRef>
          </c:cat>
          <c:val>
            <c:numRef>
              <c:f>'Fig_0-15'!$Y$91:$Y$125</c:f>
              <c:numCache>
                <c:formatCode>General</c:formatCode>
                <c:ptCount val="35"/>
                <c:pt idx="0">
                  <c:v>0</c:v>
                </c:pt>
                <c:pt idx="1">
                  <c:v>0.85300000000000009</c:v>
                </c:pt>
                <c:pt idx="2">
                  <c:v>5.968</c:v>
                </c:pt>
                <c:pt idx="3">
                  <c:v>0</c:v>
                </c:pt>
                <c:pt idx="4">
                  <c:v>7.49</c:v>
                </c:pt>
                <c:pt idx="5">
                  <c:v>6.25</c:v>
                </c:pt>
                <c:pt idx="6">
                  <c:v>11.730999999999998</c:v>
                </c:pt>
                <c:pt idx="7">
                  <c:v>5.4139999999999997</c:v>
                </c:pt>
                <c:pt idx="8">
                  <c:v>10.75</c:v>
                </c:pt>
                <c:pt idx="9">
                  <c:v>8.8170000000000002</c:v>
                </c:pt>
                <c:pt idx="10">
                  <c:v>10.334</c:v>
                </c:pt>
                <c:pt idx="11">
                  <c:v>12.08</c:v>
                </c:pt>
                <c:pt idx="12">
                  <c:v>10.692</c:v>
                </c:pt>
                <c:pt idx="13">
                  <c:v>13</c:v>
                </c:pt>
                <c:pt idx="14">
                  <c:v>9.8110000000000035</c:v>
                </c:pt>
                <c:pt idx="15">
                  <c:v>12.26</c:v>
                </c:pt>
                <c:pt idx="16">
                  <c:v>17.616000000000003</c:v>
                </c:pt>
                <c:pt idx="17">
                  <c:v>15.046000000000001</c:v>
                </c:pt>
                <c:pt idx="18">
                  <c:v>23.06</c:v>
                </c:pt>
                <c:pt idx="19">
                  <c:v>17.5</c:v>
                </c:pt>
                <c:pt idx="20">
                  <c:v>16.779999999999998</c:v>
                </c:pt>
                <c:pt idx="21">
                  <c:v>23.75</c:v>
                </c:pt>
                <c:pt idx="22">
                  <c:v>33.800000000000011</c:v>
                </c:pt>
                <c:pt idx="23">
                  <c:v>29.9</c:v>
                </c:pt>
                <c:pt idx="24">
                  <c:v>16.100000000000001</c:v>
                </c:pt>
                <c:pt idx="25">
                  <c:v>31.419999999999998</c:v>
                </c:pt>
                <c:pt idx="26">
                  <c:v>19.324999999999999</c:v>
                </c:pt>
                <c:pt idx="27">
                  <c:v>24.56</c:v>
                </c:pt>
                <c:pt idx="28">
                  <c:v>32.08</c:v>
                </c:pt>
                <c:pt idx="29">
                  <c:v>29.687000000000001</c:v>
                </c:pt>
                <c:pt idx="30">
                  <c:v>31.2</c:v>
                </c:pt>
                <c:pt idx="31">
                  <c:v>34</c:v>
                </c:pt>
                <c:pt idx="32">
                  <c:v>28.928999999999991</c:v>
                </c:pt>
                <c:pt idx="33">
                  <c:v>28.5</c:v>
                </c:pt>
                <c:pt idx="34">
                  <c:v>37.870000000000005</c:v>
                </c:pt>
              </c:numCache>
            </c:numRef>
          </c:val>
          <c:extLst xmlns:c16r2="http://schemas.microsoft.com/office/drawing/2015/06/chart">
            <c:ext xmlns:c16="http://schemas.microsoft.com/office/drawing/2014/chart" uri="{C3380CC4-5D6E-409C-BE32-E72D297353CC}">
              <c16:uniqueId val="{00000004-78CF-4E2C-A0DF-A9B26AA19220}"/>
            </c:ext>
          </c:extLst>
        </c:ser>
        <c:ser>
          <c:idx val="1"/>
          <c:order val="1"/>
          <c:tx>
            <c:strRef>
              <c:f>'Fig_0-15'!$Z$90</c:f>
              <c:strCache>
                <c:ptCount val="1"/>
                <c:pt idx="0">
                  <c:v>Average rate of employees' SSC</c:v>
                </c:pt>
              </c:strCache>
            </c:strRef>
          </c:tx>
          <c:spPr>
            <a:solidFill>
              <a:srgbClr val="DA2128"/>
            </a:solidFill>
            <a:ln w="6350" cmpd="sng">
              <a:solidFill>
                <a:srgbClr val="000000"/>
              </a:solidFill>
              <a:round/>
            </a:ln>
            <a:effectLst/>
          </c:spPr>
          <c:cat>
            <c:strRef>
              <c:f>'Fig_0-15'!$X$91:$X$125</c:f>
              <c:strCache>
                <c:ptCount val="35"/>
                <c:pt idx="0">
                  <c:v>NZL</c:v>
                </c:pt>
                <c:pt idx="1">
                  <c:v>DNK</c:v>
                </c:pt>
                <c:pt idx="2">
                  <c:v>AUS</c:v>
                </c:pt>
                <c:pt idx="3">
                  <c:v>CHL</c:v>
                </c:pt>
                <c:pt idx="4">
                  <c:v>ISL</c:v>
                </c:pt>
                <c:pt idx="5">
                  <c:v>CHE</c:v>
                </c:pt>
                <c:pt idx="6">
                  <c:v>MEX</c:v>
                </c:pt>
                <c:pt idx="7">
                  <c:v>ISR</c:v>
                </c:pt>
                <c:pt idx="8">
                  <c:v>IRL</c:v>
                </c:pt>
                <c:pt idx="9">
                  <c:v>USA</c:v>
                </c:pt>
                <c:pt idx="10">
                  <c:v>KOR</c:v>
                </c:pt>
                <c:pt idx="11">
                  <c:v>CAN</c:v>
                </c:pt>
                <c:pt idx="12">
                  <c:v>GBR</c:v>
                </c:pt>
                <c:pt idx="13">
                  <c:v>NOR</c:v>
                </c:pt>
                <c:pt idx="14">
                  <c:v>NLD</c:v>
                </c:pt>
                <c:pt idx="15">
                  <c:v>LUX</c:v>
                </c:pt>
                <c:pt idx="16">
                  <c:v>OECD</c:v>
                </c:pt>
                <c:pt idx="17">
                  <c:v>JPN</c:v>
                </c:pt>
                <c:pt idx="18">
                  <c:v>FIN</c:v>
                </c:pt>
                <c:pt idx="19">
                  <c:v>TUR</c:v>
                </c:pt>
                <c:pt idx="20">
                  <c:v>POL</c:v>
                </c:pt>
                <c:pt idx="21">
                  <c:v>PRT</c:v>
                </c:pt>
                <c:pt idx="22">
                  <c:v>EST</c:v>
                </c:pt>
                <c:pt idx="23">
                  <c:v>ESP</c:v>
                </c:pt>
                <c:pt idx="24">
                  <c:v>SVN</c:v>
                </c:pt>
                <c:pt idx="25">
                  <c:v>SWE</c:v>
                </c:pt>
                <c:pt idx="26">
                  <c:v>DEU</c:v>
                </c:pt>
                <c:pt idx="27">
                  <c:v>GRC</c:v>
                </c:pt>
                <c:pt idx="28">
                  <c:v>ITA</c:v>
                </c:pt>
                <c:pt idx="29">
                  <c:v>BEL</c:v>
                </c:pt>
                <c:pt idx="30">
                  <c:v>SVK</c:v>
                </c:pt>
                <c:pt idx="31">
                  <c:v>CZE</c:v>
                </c:pt>
                <c:pt idx="32">
                  <c:v>AUT</c:v>
                </c:pt>
                <c:pt idx="33">
                  <c:v>HUN</c:v>
                </c:pt>
                <c:pt idx="34">
                  <c:v>FRA</c:v>
                </c:pt>
              </c:strCache>
            </c:strRef>
          </c:cat>
          <c:val>
            <c:numRef>
              <c:f>'Fig_0-15'!$Z$91:$Z$125</c:f>
              <c:numCache>
                <c:formatCode>General</c:formatCode>
                <c:ptCount val="35"/>
                <c:pt idx="0">
                  <c:v>0</c:v>
                </c:pt>
                <c:pt idx="1">
                  <c:v>0</c:v>
                </c:pt>
                <c:pt idx="2">
                  <c:v>0</c:v>
                </c:pt>
                <c:pt idx="3">
                  <c:v>7</c:v>
                </c:pt>
                <c:pt idx="4">
                  <c:v>0.3610000000000001</c:v>
                </c:pt>
                <c:pt idx="5">
                  <c:v>6.25</c:v>
                </c:pt>
                <c:pt idx="6">
                  <c:v>1.36</c:v>
                </c:pt>
                <c:pt idx="7">
                  <c:v>7.8919999999999995</c:v>
                </c:pt>
                <c:pt idx="8">
                  <c:v>4</c:v>
                </c:pt>
                <c:pt idx="9">
                  <c:v>7.6499999999999995</c:v>
                </c:pt>
                <c:pt idx="10">
                  <c:v>8.3840000000000003</c:v>
                </c:pt>
                <c:pt idx="11">
                  <c:v>7.6179999999999994</c:v>
                </c:pt>
                <c:pt idx="12">
                  <c:v>9.3150000000000013</c:v>
                </c:pt>
                <c:pt idx="13">
                  <c:v>8.2000000000000011</c:v>
                </c:pt>
                <c:pt idx="14">
                  <c:v>13.254</c:v>
                </c:pt>
                <c:pt idx="15">
                  <c:v>12.805000000000001</c:v>
                </c:pt>
                <c:pt idx="16">
                  <c:v>9.7690000000000001</c:v>
                </c:pt>
                <c:pt idx="17">
                  <c:v>14.296000000000001</c:v>
                </c:pt>
                <c:pt idx="18">
                  <c:v>8.2679999999999989</c:v>
                </c:pt>
                <c:pt idx="19">
                  <c:v>15</c:v>
                </c:pt>
                <c:pt idx="20">
                  <c:v>17.826000000000001</c:v>
                </c:pt>
                <c:pt idx="21">
                  <c:v>11</c:v>
                </c:pt>
                <c:pt idx="22">
                  <c:v>1.6</c:v>
                </c:pt>
                <c:pt idx="23">
                  <c:v>6.35</c:v>
                </c:pt>
                <c:pt idx="24">
                  <c:v>22.1</c:v>
                </c:pt>
                <c:pt idx="25">
                  <c:v>7.0010000000000003</c:v>
                </c:pt>
                <c:pt idx="26">
                  <c:v>20.474999999999998</c:v>
                </c:pt>
                <c:pt idx="27">
                  <c:v>15.5</c:v>
                </c:pt>
                <c:pt idx="28">
                  <c:v>9.49</c:v>
                </c:pt>
                <c:pt idx="29">
                  <c:v>13.992000000000003</c:v>
                </c:pt>
                <c:pt idx="30">
                  <c:v>13.4</c:v>
                </c:pt>
                <c:pt idx="31">
                  <c:v>11</c:v>
                </c:pt>
                <c:pt idx="32">
                  <c:v>18.056999999999999</c:v>
                </c:pt>
                <c:pt idx="33">
                  <c:v>18.5</c:v>
                </c:pt>
                <c:pt idx="34">
                  <c:v>14.2</c:v>
                </c:pt>
              </c:numCache>
            </c:numRef>
          </c:val>
          <c:extLst xmlns:c16r2="http://schemas.microsoft.com/office/drawing/2015/06/chart">
            <c:ext xmlns:c16="http://schemas.microsoft.com/office/drawing/2014/chart" uri="{C3380CC4-5D6E-409C-BE32-E72D297353CC}">
              <c16:uniqueId val="{00000005-78CF-4E2C-A0DF-A9B26AA19220}"/>
            </c:ext>
          </c:extLst>
        </c:ser>
        <c:dLbls/>
        <c:gapWidth val="100"/>
        <c:overlap val="100"/>
        <c:axId val="55531776"/>
        <c:axId val="55541760"/>
      </c:barChart>
      <c:barChart>
        <c:barDir val="col"/>
        <c:grouping val="stacked"/>
        <c:ser>
          <c:idx val="2"/>
          <c:order val="2"/>
          <c:tx>
            <c:v>OECDGraphFakeSeries</c:v>
          </c:tx>
          <c:extLst xmlns:c16r2="http://schemas.microsoft.com/office/drawing/2015/06/chart">
            <c:ext xmlns:c16="http://schemas.microsoft.com/office/drawing/2014/chart" uri="{C3380CC4-5D6E-409C-BE32-E72D297353CC}">
              <c16:uniqueId val="{00000006-78CF-4E2C-A0DF-A9B26AA19220}"/>
            </c:ext>
          </c:extLst>
        </c:ser>
        <c:dLbls/>
        <c:gapWidth val="100"/>
        <c:overlap val="100"/>
        <c:axId val="55545216"/>
        <c:axId val="55543296"/>
      </c:barChart>
      <c:catAx>
        <c:axId val="55531776"/>
        <c:scaling>
          <c:orientation val="minMax"/>
        </c:scaling>
        <c:axPos val="b"/>
        <c:numFmt formatCode="General" sourceLinked="1"/>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5400000" vert="horz"/>
          <a:lstStyle/>
          <a:p>
            <a:pPr>
              <a:defRPr/>
            </a:pPr>
            <a:endParaRPr lang="it-IT"/>
          </a:p>
        </c:txPr>
        <c:crossAx val="55541760"/>
        <c:crosses val="autoZero"/>
        <c:auto val="1"/>
        <c:lblAlgn val="ctr"/>
        <c:lblOffset val="0"/>
        <c:tickLblSkip val="1"/>
      </c:catAx>
      <c:valAx>
        <c:axId val="55541760"/>
        <c:scaling>
          <c:orientation val="minMax"/>
        </c:scaling>
        <c:axPos val="l"/>
        <c:majorGridlines>
          <c:spPr>
            <a:ln w="9525" cmpd="sng">
              <a:solidFill>
                <a:srgbClr val="C8C8C8"/>
              </a:solidFill>
              <a:prstDash val="solid"/>
            </a:ln>
          </c:spPr>
        </c:majorGridlines>
        <c:numFmt formatCode="General" sourceLinked="1"/>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5531776"/>
        <c:crosses val="autoZero"/>
        <c:crossBetween val="between"/>
      </c:valAx>
      <c:valAx>
        <c:axId val="55543296"/>
        <c:scaling>
          <c:orientation val="minMax"/>
          <c:max val="60"/>
          <c:min val="0"/>
        </c:scaling>
        <c:axPos val="r"/>
        <c:title>
          <c:tx>
            <c:rich>
              <a:bodyPr rot="0" vert="horz"/>
              <a:lstStyle/>
              <a:p>
                <a:pPr>
                  <a:defRPr/>
                </a:pPr>
                <a:r>
                  <a:rPr lang="en-US"/>
                  <a:t>%</a:t>
                </a:r>
              </a:p>
            </c:rich>
          </c:tx>
          <c:layout>
            <c:manualLayout>
              <c:xMode val="edge"/>
              <c:yMode val="edge"/>
              <c:x val="0.97202393157703215"/>
              <c:y val="5.7826605250422179E-2"/>
            </c:manualLayout>
          </c:layout>
        </c:title>
        <c:numFmt formatCode="General"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5545216"/>
        <c:crosses val="max"/>
        <c:crossBetween val="between"/>
        <c:majorUnit val="10"/>
        <c:minorUnit val="2"/>
      </c:valAx>
      <c:catAx>
        <c:axId val="55545216"/>
        <c:scaling>
          <c:orientation val="minMax"/>
        </c:scaling>
        <c:delete val="1"/>
        <c:axPos val="b"/>
        <c:tickLblPos val="none"/>
        <c:crossAx val="55543296"/>
        <c:crosses val="autoZero"/>
        <c:auto val="1"/>
        <c:lblAlgn val="ctr"/>
        <c:lblOffset val="100"/>
      </c:catAx>
      <c:spPr>
        <a:solidFill>
          <a:srgbClr val="FFFFFF"/>
        </a:solid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legend>
      <c:legendPos val="t"/>
      <c:legendEntry>
        <c:idx val="2"/>
        <c:delete val="1"/>
      </c:legendEntry>
      <c:layout>
        <c:manualLayout>
          <c:xMode val="edge"/>
          <c:yMode val="edge"/>
          <c:x val="3.6307283875029607E-2"/>
          <c:y val="0.15144307865977091"/>
          <c:w val="0.52080273398838905"/>
          <c:h val="0.20998828491156563"/>
        </c:manualLayout>
      </c:layout>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userShapes r:id="rId2"/>
</c:chartSpace>
</file>

<file path=ppt/charts/chart13.xml><?xml version="1.0" encoding="utf-8"?>
<c:chartSpace xmlns:c="http://schemas.openxmlformats.org/drawingml/2006/chart" xmlns:a="http://schemas.openxmlformats.org/drawingml/2006/main" xmlns:r="http://schemas.openxmlformats.org/officeDocument/2006/relationships">
  <c:lang val="it-IT"/>
  <c:chart>
    <c:plotArea>
      <c:layout>
        <c:manualLayout>
          <c:layoutTarget val="inner"/>
          <c:xMode val="edge"/>
          <c:yMode val="edge"/>
          <c:x val="4.4709402726697101E-2"/>
          <c:y val="9.2283120099698135E-2"/>
          <c:w val="0.91673549384848252"/>
          <c:h val="0.83561965069577737"/>
        </c:manualLayout>
      </c:layout>
      <c:lineChart>
        <c:grouping val="standard"/>
        <c:ser>
          <c:idx val="0"/>
          <c:order val="0"/>
          <c:tx>
            <c:strRef>
              <c:f>'Fig_0-20'!$D$12</c:f>
              <c:strCache>
                <c:ptCount val="1"/>
                <c:pt idx="0">
                  <c:v>Actual</c:v>
                </c:pt>
              </c:strCache>
            </c:strRef>
          </c:tx>
          <c:spPr>
            <a:ln w="25400" cap="rnd" cmpd="sng" algn="ctr">
              <a:solidFill>
                <a:srgbClr val="037BC1"/>
              </a:solidFill>
              <a:prstDash val="solid"/>
              <a:round/>
            </a:ln>
            <a:effectLst/>
          </c:spPr>
          <c:marker>
            <c:symbol val="none"/>
          </c:marker>
          <c:cat>
            <c:numRef>
              <c:f>'Fig_0-20'!$A$116:$A$343</c:f>
              <c:numCache>
                <c:formatCode>dd\-mm\-yyyy</c:formatCode>
                <c:ptCount val="228"/>
                <c:pt idx="0">
                  <c:v>39113</c:v>
                </c:pt>
                <c:pt idx="1">
                  <c:v>39141</c:v>
                </c:pt>
                <c:pt idx="2">
                  <c:v>39172</c:v>
                </c:pt>
                <c:pt idx="3">
                  <c:v>39202</c:v>
                </c:pt>
                <c:pt idx="4">
                  <c:v>39233</c:v>
                </c:pt>
                <c:pt idx="5">
                  <c:v>39263</c:v>
                </c:pt>
                <c:pt idx="6">
                  <c:v>39294</c:v>
                </c:pt>
                <c:pt idx="7">
                  <c:v>39325</c:v>
                </c:pt>
                <c:pt idx="8">
                  <c:v>39355</c:v>
                </c:pt>
                <c:pt idx="9">
                  <c:v>39386</c:v>
                </c:pt>
                <c:pt idx="10">
                  <c:v>39416</c:v>
                </c:pt>
                <c:pt idx="11">
                  <c:v>39447</c:v>
                </c:pt>
                <c:pt idx="12">
                  <c:v>39478</c:v>
                </c:pt>
                <c:pt idx="13">
                  <c:v>39507</c:v>
                </c:pt>
                <c:pt idx="14">
                  <c:v>39538</c:v>
                </c:pt>
                <c:pt idx="15">
                  <c:v>39568</c:v>
                </c:pt>
                <c:pt idx="16">
                  <c:v>39599</c:v>
                </c:pt>
                <c:pt idx="17">
                  <c:v>39629</c:v>
                </c:pt>
                <c:pt idx="18">
                  <c:v>39660</c:v>
                </c:pt>
                <c:pt idx="19">
                  <c:v>39691</c:v>
                </c:pt>
                <c:pt idx="20">
                  <c:v>39721</c:v>
                </c:pt>
                <c:pt idx="21">
                  <c:v>39752</c:v>
                </c:pt>
                <c:pt idx="22">
                  <c:v>39782</c:v>
                </c:pt>
                <c:pt idx="23">
                  <c:v>39813</c:v>
                </c:pt>
                <c:pt idx="24">
                  <c:v>39844</c:v>
                </c:pt>
                <c:pt idx="25">
                  <c:v>39872</c:v>
                </c:pt>
                <c:pt idx="26">
                  <c:v>39903</c:v>
                </c:pt>
                <c:pt idx="27">
                  <c:v>39933</c:v>
                </c:pt>
                <c:pt idx="28">
                  <c:v>39964</c:v>
                </c:pt>
                <c:pt idx="29">
                  <c:v>39994</c:v>
                </c:pt>
                <c:pt idx="30">
                  <c:v>40025</c:v>
                </c:pt>
                <c:pt idx="31">
                  <c:v>40056</c:v>
                </c:pt>
                <c:pt idx="32">
                  <c:v>40086</c:v>
                </c:pt>
                <c:pt idx="33">
                  <c:v>40117</c:v>
                </c:pt>
                <c:pt idx="34">
                  <c:v>40147</c:v>
                </c:pt>
                <c:pt idx="35">
                  <c:v>40178</c:v>
                </c:pt>
                <c:pt idx="36">
                  <c:v>40209</c:v>
                </c:pt>
                <c:pt idx="37">
                  <c:v>40237</c:v>
                </c:pt>
                <c:pt idx="38">
                  <c:v>40268</c:v>
                </c:pt>
                <c:pt idx="39">
                  <c:v>40298</c:v>
                </c:pt>
                <c:pt idx="40">
                  <c:v>40329</c:v>
                </c:pt>
                <c:pt idx="41">
                  <c:v>40359</c:v>
                </c:pt>
                <c:pt idx="42">
                  <c:v>40390</c:v>
                </c:pt>
                <c:pt idx="43">
                  <c:v>40421</c:v>
                </c:pt>
                <c:pt idx="44">
                  <c:v>40451</c:v>
                </c:pt>
                <c:pt idx="45">
                  <c:v>40482</c:v>
                </c:pt>
                <c:pt idx="46">
                  <c:v>40512</c:v>
                </c:pt>
                <c:pt idx="47">
                  <c:v>40543</c:v>
                </c:pt>
                <c:pt idx="48">
                  <c:v>40574</c:v>
                </c:pt>
                <c:pt idx="49">
                  <c:v>40602</c:v>
                </c:pt>
                <c:pt idx="50">
                  <c:v>40633</c:v>
                </c:pt>
                <c:pt idx="51">
                  <c:v>40663</c:v>
                </c:pt>
                <c:pt idx="52">
                  <c:v>40694</c:v>
                </c:pt>
                <c:pt idx="53">
                  <c:v>40724</c:v>
                </c:pt>
                <c:pt idx="54">
                  <c:v>40755</c:v>
                </c:pt>
                <c:pt idx="55">
                  <c:v>40786</c:v>
                </c:pt>
                <c:pt idx="56">
                  <c:v>40816</c:v>
                </c:pt>
                <c:pt idx="57">
                  <c:v>40847</c:v>
                </c:pt>
                <c:pt idx="58">
                  <c:v>40877</c:v>
                </c:pt>
                <c:pt idx="59">
                  <c:v>40908</c:v>
                </c:pt>
                <c:pt idx="60">
                  <c:v>40939</c:v>
                </c:pt>
                <c:pt idx="61">
                  <c:v>40968</c:v>
                </c:pt>
                <c:pt idx="62">
                  <c:v>40999</c:v>
                </c:pt>
                <c:pt idx="63">
                  <c:v>41029</c:v>
                </c:pt>
                <c:pt idx="64">
                  <c:v>41060</c:v>
                </c:pt>
                <c:pt idx="65">
                  <c:v>41090</c:v>
                </c:pt>
                <c:pt idx="66">
                  <c:v>41121</c:v>
                </c:pt>
                <c:pt idx="67">
                  <c:v>41152</c:v>
                </c:pt>
                <c:pt idx="68">
                  <c:v>41182</c:v>
                </c:pt>
                <c:pt idx="69">
                  <c:v>41213</c:v>
                </c:pt>
                <c:pt idx="70">
                  <c:v>41243</c:v>
                </c:pt>
                <c:pt idx="71">
                  <c:v>41274</c:v>
                </c:pt>
                <c:pt idx="72">
                  <c:v>41305</c:v>
                </c:pt>
                <c:pt idx="73">
                  <c:v>41333</c:v>
                </c:pt>
                <c:pt idx="74">
                  <c:v>41364</c:v>
                </c:pt>
                <c:pt idx="75">
                  <c:v>41394</c:v>
                </c:pt>
                <c:pt idx="76">
                  <c:v>41425</c:v>
                </c:pt>
                <c:pt idx="77">
                  <c:v>41455</c:v>
                </c:pt>
                <c:pt idx="78">
                  <c:v>41486</c:v>
                </c:pt>
                <c:pt idx="79">
                  <c:v>41517</c:v>
                </c:pt>
                <c:pt idx="80">
                  <c:v>41547</c:v>
                </c:pt>
                <c:pt idx="81">
                  <c:v>41578</c:v>
                </c:pt>
                <c:pt idx="82">
                  <c:v>41608</c:v>
                </c:pt>
                <c:pt idx="83">
                  <c:v>41639</c:v>
                </c:pt>
                <c:pt idx="84">
                  <c:v>41670</c:v>
                </c:pt>
                <c:pt idx="85">
                  <c:v>41698</c:v>
                </c:pt>
                <c:pt idx="86">
                  <c:v>41729</c:v>
                </c:pt>
                <c:pt idx="87">
                  <c:v>41759</c:v>
                </c:pt>
                <c:pt idx="88">
                  <c:v>41790</c:v>
                </c:pt>
                <c:pt idx="89">
                  <c:v>41820</c:v>
                </c:pt>
                <c:pt idx="90">
                  <c:v>41851</c:v>
                </c:pt>
                <c:pt idx="91">
                  <c:v>41882</c:v>
                </c:pt>
                <c:pt idx="92">
                  <c:v>41912</c:v>
                </c:pt>
                <c:pt idx="93">
                  <c:v>41943</c:v>
                </c:pt>
                <c:pt idx="94">
                  <c:v>41973</c:v>
                </c:pt>
                <c:pt idx="95">
                  <c:v>42004</c:v>
                </c:pt>
                <c:pt idx="96">
                  <c:v>42035</c:v>
                </c:pt>
                <c:pt idx="97">
                  <c:v>42063</c:v>
                </c:pt>
                <c:pt idx="98">
                  <c:v>42094</c:v>
                </c:pt>
                <c:pt idx="99">
                  <c:v>42124</c:v>
                </c:pt>
                <c:pt idx="100">
                  <c:v>42155</c:v>
                </c:pt>
                <c:pt idx="101">
                  <c:v>42185</c:v>
                </c:pt>
                <c:pt idx="102">
                  <c:v>42216</c:v>
                </c:pt>
                <c:pt idx="103">
                  <c:v>42247</c:v>
                </c:pt>
                <c:pt idx="104">
                  <c:v>42277</c:v>
                </c:pt>
                <c:pt idx="105">
                  <c:v>42308</c:v>
                </c:pt>
                <c:pt idx="106">
                  <c:v>42338</c:v>
                </c:pt>
                <c:pt idx="107">
                  <c:v>42369</c:v>
                </c:pt>
                <c:pt idx="108">
                  <c:v>42400</c:v>
                </c:pt>
                <c:pt idx="109">
                  <c:v>42429</c:v>
                </c:pt>
                <c:pt idx="110">
                  <c:v>42460</c:v>
                </c:pt>
                <c:pt idx="111">
                  <c:v>42490</c:v>
                </c:pt>
                <c:pt idx="112">
                  <c:v>42521</c:v>
                </c:pt>
                <c:pt idx="113">
                  <c:v>42551</c:v>
                </c:pt>
                <c:pt idx="114">
                  <c:v>42582</c:v>
                </c:pt>
                <c:pt idx="115">
                  <c:v>42613</c:v>
                </c:pt>
                <c:pt idx="116">
                  <c:v>42643</c:v>
                </c:pt>
                <c:pt idx="117">
                  <c:v>42674</c:v>
                </c:pt>
                <c:pt idx="118">
                  <c:v>42704</c:v>
                </c:pt>
                <c:pt idx="119">
                  <c:v>42735</c:v>
                </c:pt>
                <c:pt idx="120">
                  <c:v>42766</c:v>
                </c:pt>
                <c:pt idx="121">
                  <c:v>42794</c:v>
                </c:pt>
                <c:pt idx="122">
                  <c:v>42825</c:v>
                </c:pt>
                <c:pt idx="123">
                  <c:v>42855</c:v>
                </c:pt>
                <c:pt idx="124">
                  <c:v>42886</c:v>
                </c:pt>
                <c:pt idx="125">
                  <c:v>42916</c:v>
                </c:pt>
                <c:pt idx="126">
                  <c:v>42947</c:v>
                </c:pt>
                <c:pt idx="127">
                  <c:v>42978</c:v>
                </c:pt>
                <c:pt idx="128">
                  <c:v>43008</c:v>
                </c:pt>
                <c:pt idx="129">
                  <c:v>43039</c:v>
                </c:pt>
                <c:pt idx="130">
                  <c:v>43069</c:v>
                </c:pt>
                <c:pt idx="131">
                  <c:v>43100</c:v>
                </c:pt>
                <c:pt idx="132">
                  <c:v>43131</c:v>
                </c:pt>
                <c:pt idx="133">
                  <c:v>43159</c:v>
                </c:pt>
                <c:pt idx="134">
                  <c:v>43190</c:v>
                </c:pt>
                <c:pt idx="135">
                  <c:v>43220</c:v>
                </c:pt>
                <c:pt idx="136">
                  <c:v>43251</c:v>
                </c:pt>
                <c:pt idx="137">
                  <c:v>43281</c:v>
                </c:pt>
                <c:pt idx="138">
                  <c:v>43312</c:v>
                </c:pt>
                <c:pt idx="139">
                  <c:v>43343</c:v>
                </c:pt>
                <c:pt idx="140">
                  <c:v>43373</c:v>
                </c:pt>
                <c:pt idx="141">
                  <c:v>43404</c:v>
                </c:pt>
                <c:pt idx="142">
                  <c:v>43434</c:v>
                </c:pt>
                <c:pt idx="143">
                  <c:v>43465</c:v>
                </c:pt>
                <c:pt idx="144">
                  <c:v>43496</c:v>
                </c:pt>
                <c:pt idx="145">
                  <c:v>43524</c:v>
                </c:pt>
                <c:pt idx="146">
                  <c:v>43555</c:v>
                </c:pt>
                <c:pt idx="147">
                  <c:v>43585</c:v>
                </c:pt>
                <c:pt idx="148">
                  <c:v>43616</c:v>
                </c:pt>
                <c:pt idx="149">
                  <c:v>43646</c:v>
                </c:pt>
                <c:pt idx="150">
                  <c:v>43677</c:v>
                </c:pt>
                <c:pt idx="151">
                  <c:v>43708</c:v>
                </c:pt>
                <c:pt idx="152">
                  <c:v>43738</c:v>
                </c:pt>
                <c:pt idx="153">
                  <c:v>43769</c:v>
                </c:pt>
                <c:pt idx="154">
                  <c:v>43799</c:v>
                </c:pt>
                <c:pt idx="155">
                  <c:v>43830</c:v>
                </c:pt>
                <c:pt idx="156">
                  <c:v>43861</c:v>
                </c:pt>
                <c:pt idx="157">
                  <c:v>43890</c:v>
                </c:pt>
                <c:pt idx="158">
                  <c:v>43921</c:v>
                </c:pt>
                <c:pt idx="159">
                  <c:v>43951</c:v>
                </c:pt>
                <c:pt idx="160">
                  <c:v>43982</c:v>
                </c:pt>
                <c:pt idx="161">
                  <c:v>44012</c:v>
                </c:pt>
                <c:pt idx="162">
                  <c:v>44043</c:v>
                </c:pt>
                <c:pt idx="163">
                  <c:v>44074</c:v>
                </c:pt>
                <c:pt idx="164">
                  <c:v>44104</c:v>
                </c:pt>
                <c:pt idx="165">
                  <c:v>44135</c:v>
                </c:pt>
                <c:pt idx="166">
                  <c:v>44165</c:v>
                </c:pt>
                <c:pt idx="167">
                  <c:v>44196</c:v>
                </c:pt>
                <c:pt idx="168">
                  <c:v>44227</c:v>
                </c:pt>
                <c:pt idx="169">
                  <c:v>44255</c:v>
                </c:pt>
                <c:pt idx="170">
                  <c:v>44286</c:v>
                </c:pt>
                <c:pt idx="171">
                  <c:v>44316</c:v>
                </c:pt>
                <c:pt idx="172">
                  <c:v>44347</c:v>
                </c:pt>
                <c:pt idx="173">
                  <c:v>44377</c:v>
                </c:pt>
                <c:pt idx="174">
                  <c:v>44408</c:v>
                </c:pt>
                <c:pt idx="175">
                  <c:v>44439</c:v>
                </c:pt>
                <c:pt idx="176">
                  <c:v>44469</c:v>
                </c:pt>
                <c:pt idx="177">
                  <c:v>44500</c:v>
                </c:pt>
                <c:pt idx="178">
                  <c:v>44530</c:v>
                </c:pt>
                <c:pt idx="179">
                  <c:v>44561</c:v>
                </c:pt>
                <c:pt idx="180">
                  <c:v>44592</c:v>
                </c:pt>
                <c:pt idx="181">
                  <c:v>44620</c:v>
                </c:pt>
                <c:pt idx="182">
                  <c:v>44651</c:v>
                </c:pt>
                <c:pt idx="183">
                  <c:v>44681</c:v>
                </c:pt>
                <c:pt idx="184">
                  <c:v>44712</c:v>
                </c:pt>
                <c:pt idx="185">
                  <c:v>44742</c:v>
                </c:pt>
                <c:pt idx="186">
                  <c:v>44773</c:v>
                </c:pt>
                <c:pt idx="187">
                  <c:v>44804</c:v>
                </c:pt>
                <c:pt idx="188">
                  <c:v>44834</c:v>
                </c:pt>
                <c:pt idx="189">
                  <c:v>44865</c:v>
                </c:pt>
                <c:pt idx="190">
                  <c:v>44895</c:v>
                </c:pt>
                <c:pt idx="191">
                  <c:v>44926</c:v>
                </c:pt>
                <c:pt idx="192">
                  <c:v>44957</c:v>
                </c:pt>
                <c:pt idx="193">
                  <c:v>44985</c:v>
                </c:pt>
                <c:pt idx="194">
                  <c:v>45016</c:v>
                </c:pt>
                <c:pt idx="195">
                  <c:v>45046</c:v>
                </c:pt>
                <c:pt idx="196">
                  <c:v>45077</c:v>
                </c:pt>
                <c:pt idx="197">
                  <c:v>45107</c:v>
                </c:pt>
                <c:pt idx="198">
                  <c:v>45138</c:v>
                </c:pt>
                <c:pt idx="199">
                  <c:v>45169</c:v>
                </c:pt>
                <c:pt idx="200">
                  <c:v>45199</c:v>
                </c:pt>
                <c:pt idx="201">
                  <c:v>45230</c:v>
                </c:pt>
                <c:pt idx="202">
                  <c:v>45260</c:v>
                </c:pt>
                <c:pt idx="203">
                  <c:v>45291</c:v>
                </c:pt>
                <c:pt idx="204">
                  <c:v>45322</c:v>
                </c:pt>
                <c:pt idx="205">
                  <c:v>45351</c:v>
                </c:pt>
                <c:pt idx="206">
                  <c:v>45382</c:v>
                </c:pt>
                <c:pt idx="207">
                  <c:v>45412</c:v>
                </c:pt>
                <c:pt idx="208">
                  <c:v>45443</c:v>
                </c:pt>
                <c:pt idx="209">
                  <c:v>45473</c:v>
                </c:pt>
                <c:pt idx="210">
                  <c:v>45504</c:v>
                </c:pt>
                <c:pt idx="211">
                  <c:v>45535</c:v>
                </c:pt>
                <c:pt idx="212">
                  <c:v>45565</c:v>
                </c:pt>
                <c:pt idx="213">
                  <c:v>45596</c:v>
                </c:pt>
                <c:pt idx="214">
                  <c:v>45626</c:v>
                </c:pt>
                <c:pt idx="215">
                  <c:v>45657</c:v>
                </c:pt>
                <c:pt idx="216">
                  <c:v>45688</c:v>
                </c:pt>
                <c:pt idx="217">
                  <c:v>45716</c:v>
                </c:pt>
                <c:pt idx="218">
                  <c:v>45747</c:v>
                </c:pt>
                <c:pt idx="219">
                  <c:v>45777</c:v>
                </c:pt>
                <c:pt idx="220">
                  <c:v>45808</c:v>
                </c:pt>
                <c:pt idx="221">
                  <c:v>45838</c:v>
                </c:pt>
                <c:pt idx="222">
                  <c:v>45869</c:v>
                </c:pt>
                <c:pt idx="223">
                  <c:v>45900</c:v>
                </c:pt>
                <c:pt idx="224">
                  <c:v>45930</c:v>
                </c:pt>
                <c:pt idx="225">
                  <c:v>45961</c:v>
                </c:pt>
                <c:pt idx="226">
                  <c:v>45991</c:v>
                </c:pt>
                <c:pt idx="227">
                  <c:v>46022</c:v>
                </c:pt>
              </c:numCache>
            </c:numRef>
          </c:cat>
          <c:val>
            <c:numRef>
              <c:f>'Fig_0-20'!$D$116:$D$2773</c:f>
              <c:numCache>
                <c:formatCode>_(* #,##0.00_);_(* \(#,##0.00\);_(* "-"??_);_(@_)</c:formatCode>
                <c:ptCount val="2658"/>
                <c:pt idx="0">
                  <c:v>4.0435320698220236</c:v>
                </c:pt>
                <c:pt idx="1">
                  <c:v>4.0490051117216588</c:v>
                </c:pt>
                <c:pt idx="2">
                  <c:v>4.0685846454116614</c:v>
                </c:pt>
                <c:pt idx="3">
                  <c:v>4.0866717916168502</c:v>
                </c:pt>
                <c:pt idx="4">
                  <c:v>4.0264460362558658</c:v>
                </c:pt>
                <c:pt idx="5">
                  <c:v>3.9598503599162584</c:v>
                </c:pt>
                <c:pt idx="6">
                  <c:v>3.9211047732775364</c:v>
                </c:pt>
                <c:pt idx="7">
                  <c:v>3.9205495473421079</c:v>
                </c:pt>
                <c:pt idx="8">
                  <c:v>3.9137462901632256</c:v>
                </c:pt>
                <c:pt idx="9">
                  <c:v>3.852116850484149</c:v>
                </c:pt>
                <c:pt idx="10">
                  <c:v>3.8171671798783757</c:v>
                </c:pt>
                <c:pt idx="11">
                  <c:v>3.6034109874100841</c:v>
                </c:pt>
                <c:pt idx="12">
                  <c:v>3.5921566199517074</c:v>
                </c:pt>
                <c:pt idx="13">
                  <c:v>3.6045538524786851</c:v>
                </c:pt>
                <c:pt idx="14">
                  <c:v>3.6471929775526033</c:v>
                </c:pt>
                <c:pt idx="15">
                  <c:v>3.3149519142945931</c:v>
                </c:pt>
                <c:pt idx="16">
                  <c:v>3.3320537121012177</c:v>
                </c:pt>
                <c:pt idx="17">
                  <c:v>3.2892181577063289</c:v>
                </c:pt>
                <c:pt idx="18">
                  <c:v>3.3028117763393348</c:v>
                </c:pt>
                <c:pt idx="19">
                  <c:v>3.1322674133550672</c:v>
                </c:pt>
                <c:pt idx="20">
                  <c:v>3.1589770819460585</c:v>
                </c:pt>
                <c:pt idx="21">
                  <c:v>3.1342559624570665</c:v>
                </c:pt>
                <c:pt idx="22">
                  <c:v>2.9058368623656734</c:v>
                </c:pt>
                <c:pt idx="23">
                  <c:v>2.9970874747196747</c:v>
                </c:pt>
                <c:pt idx="24">
                  <c:v>3.0683284201363286</c:v>
                </c:pt>
                <c:pt idx="25">
                  <c:v>3.1604986262928945</c:v>
                </c:pt>
                <c:pt idx="26">
                  <c:v>3.2945566961873753</c:v>
                </c:pt>
                <c:pt idx="27">
                  <c:v>3.4476471237672643</c:v>
                </c:pt>
                <c:pt idx="28">
                  <c:v>3.5735283211929247</c:v>
                </c:pt>
                <c:pt idx="29">
                  <c:v>3.6457379185727739</c:v>
                </c:pt>
                <c:pt idx="30">
                  <c:v>3.8145190419851072</c:v>
                </c:pt>
                <c:pt idx="31">
                  <c:v>3.9527714957048943</c:v>
                </c:pt>
                <c:pt idx="32">
                  <c:v>4.210404981089189</c:v>
                </c:pt>
                <c:pt idx="33">
                  <c:v>4.3862636847184202</c:v>
                </c:pt>
                <c:pt idx="34">
                  <c:v>4.4572787689170621</c:v>
                </c:pt>
                <c:pt idx="35">
                  <c:v>4.5537755903476596</c:v>
                </c:pt>
                <c:pt idx="36">
                  <c:v>4.629563240795278</c:v>
                </c:pt>
                <c:pt idx="37">
                  <c:v>4.7538268012001543</c:v>
                </c:pt>
                <c:pt idx="38">
                  <c:v>4.9327754854465242</c:v>
                </c:pt>
                <c:pt idx="39">
                  <c:v>5.0864328049876484</c:v>
                </c:pt>
                <c:pt idx="40">
                  <c:v>5.183214940793885</c:v>
                </c:pt>
                <c:pt idx="41">
                  <c:v>5.224593569902237</c:v>
                </c:pt>
                <c:pt idx="42">
                  <c:v>5.3409680844369269</c:v>
                </c:pt>
                <c:pt idx="43">
                  <c:v>5.4178177220243517</c:v>
                </c:pt>
                <c:pt idx="44">
                  <c:v>5.5176500670711395</c:v>
                </c:pt>
                <c:pt idx="45">
                  <c:v>5.6753843153806569</c:v>
                </c:pt>
                <c:pt idx="46">
                  <c:v>5.6568672786411787</c:v>
                </c:pt>
                <c:pt idx="47">
                  <c:v>5.8646119070118754</c:v>
                </c:pt>
                <c:pt idx="48">
                  <c:v>6.6477948623812981</c:v>
                </c:pt>
                <c:pt idx="49">
                  <c:v>6.7187588020733591</c:v>
                </c:pt>
                <c:pt idx="50">
                  <c:v>6.8637658254178291</c:v>
                </c:pt>
                <c:pt idx="51">
                  <c:v>7.0079224419650687</c:v>
                </c:pt>
                <c:pt idx="52">
                  <c:v>7.0225842901436604</c:v>
                </c:pt>
                <c:pt idx="53">
                  <c:v>7.0776133143120781</c:v>
                </c:pt>
                <c:pt idx="54">
                  <c:v>7.1984337078977685</c:v>
                </c:pt>
                <c:pt idx="55">
                  <c:v>7.298445424894842</c:v>
                </c:pt>
                <c:pt idx="56">
                  <c:v>7.3369169746737883</c:v>
                </c:pt>
                <c:pt idx="57">
                  <c:v>7.4060440363068416</c:v>
                </c:pt>
                <c:pt idx="58">
                  <c:v>7.4538080344389464</c:v>
                </c:pt>
                <c:pt idx="59">
                  <c:v>7.8553331804198399</c:v>
                </c:pt>
                <c:pt idx="60">
                  <c:v>7.8632406752464945</c:v>
                </c:pt>
                <c:pt idx="61">
                  <c:v>7.8901077516049254</c:v>
                </c:pt>
                <c:pt idx="62">
                  <c:v>8.00199041959897</c:v>
                </c:pt>
                <c:pt idx="63">
                  <c:v>8.074121085871484</c:v>
                </c:pt>
                <c:pt idx="64">
                  <c:v>8.2529931075532126</c:v>
                </c:pt>
                <c:pt idx="65">
                  <c:v>8.5174919059101537</c:v>
                </c:pt>
                <c:pt idx="66">
                  <c:v>8.570611624517964</c:v>
                </c:pt>
                <c:pt idx="67">
                  <c:v>8.8129600771956369</c:v>
                </c:pt>
                <c:pt idx="68">
                  <c:v>9.0197698944269824</c:v>
                </c:pt>
                <c:pt idx="69">
                  <c:v>9.21709179524807</c:v>
                </c:pt>
                <c:pt idx="70">
                  <c:v>9.3403147964456696</c:v>
                </c:pt>
                <c:pt idx="71">
                  <c:v>9.6518158408936738</c:v>
                </c:pt>
                <c:pt idx="72">
                  <c:v>9.7421659800547182</c:v>
                </c:pt>
                <c:pt idx="73">
                  <c:v>9.8729540457959217</c:v>
                </c:pt>
                <c:pt idx="74">
                  <c:v>10.29992342788031</c:v>
                </c:pt>
                <c:pt idx="75">
                  <c:v>10.575113221172883</c:v>
                </c:pt>
                <c:pt idx="76">
                  <c:v>10.859566308097548</c:v>
                </c:pt>
                <c:pt idx="77">
                  <c:v>11.197565357560704</c:v>
                </c:pt>
                <c:pt idx="78">
                  <c:v>11.323043184192541</c:v>
                </c:pt>
                <c:pt idx="79">
                  <c:v>11.690591166667067</c:v>
                </c:pt>
                <c:pt idx="80">
                  <c:v>11.95835115588638</c:v>
                </c:pt>
                <c:pt idx="81">
                  <c:v>12.299053446918178</c:v>
                </c:pt>
                <c:pt idx="82">
                  <c:v>12.62310481494711</c:v>
                </c:pt>
                <c:pt idx="83">
                  <c:v>13.306036147473936</c:v>
                </c:pt>
                <c:pt idx="84">
                  <c:v>13.406554226670446</c:v>
                </c:pt>
                <c:pt idx="85">
                  <c:v>13.689167832338386</c:v>
                </c:pt>
                <c:pt idx="86">
                  <c:v>13.997351855048487</c:v>
                </c:pt>
                <c:pt idx="87">
                  <c:v>14.243456144482728</c:v>
                </c:pt>
                <c:pt idx="88">
                  <c:v>14.542551121216265</c:v>
                </c:pt>
                <c:pt idx="89">
                  <c:v>14.643465958563819</c:v>
                </c:pt>
                <c:pt idx="90">
                  <c:v>14.780344664978481</c:v>
                </c:pt>
                <c:pt idx="91">
                  <c:v>15.162198004189024</c:v>
                </c:pt>
                <c:pt idx="92">
                  <c:v>15.369121950886093</c:v>
                </c:pt>
                <c:pt idx="93">
                  <c:v>15.678623510904025</c:v>
                </c:pt>
                <c:pt idx="94">
                  <c:v>15.896757979859068</c:v>
                </c:pt>
                <c:pt idx="95">
                  <c:v>16.184681902363003</c:v>
                </c:pt>
                <c:pt idx="96">
                  <c:v>16.261767716422387</c:v>
                </c:pt>
                <c:pt idx="97">
                  <c:v>16.52304224589512</c:v>
                </c:pt>
                <c:pt idx="98">
                  <c:v>16.665577261670528</c:v>
                </c:pt>
                <c:pt idx="99">
                  <c:v>16.908346539654573</c:v>
                </c:pt>
                <c:pt idx="100">
                  <c:v>17.206468645411064</c:v>
                </c:pt>
                <c:pt idx="101">
                  <c:v>17.275304740424144</c:v>
                </c:pt>
                <c:pt idx="102">
                  <c:v>17.395488096898564</c:v>
                </c:pt>
                <c:pt idx="103">
                  <c:v>17.711264226252009</c:v>
                </c:pt>
                <c:pt idx="104">
                  <c:v>17.859212648039314</c:v>
                </c:pt>
                <c:pt idx="105">
                  <c:v>17.848201207768025</c:v>
                </c:pt>
                <c:pt idx="106">
                  <c:v>17.81808936340169</c:v>
                </c:pt>
                <c:pt idx="107">
                  <c:v>18.038303978962134</c:v>
                </c:pt>
                <c:pt idx="108">
                  <c:v>18.156183861598691</c:v>
                </c:pt>
                <c:pt idx="109">
                  <c:v>17.553885059583934</c:v>
                </c:pt>
                <c:pt idx="110">
                  <c:v>17.696905605870224</c:v>
                </c:pt>
                <c:pt idx="111">
                  <c:v>17.962846001079438</c:v>
                </c:pt>
                <c:pt idx="112">
                  <c:v>17.993346837784152</c:v>
                </c:pt>
                <c:pt idx="113">
                  <c:v>17.802041572339046</c:v>
                </c:pt>
              </c:numCache>
            </c:numRef>
          </c:val>
          <c:extLst xmlns:c16r2="http://schemas.microsoft.com/office/drawing/2015/06/chart">
            <c:ext xmlns:c16="http://schemas.microsoft.com/office/drawing/2014/chart" uri="{C3380CC4-5D6E-409C-BE32-E72D297353CC}">
              <c16:uniqueId val="{00000000-230B-49B3-A1DF-7A0435F9CB76}"/>
            </c:ext>
          </c:extLst>
        </c:ser>
        <c:ser>
          <c:idx val="1"/>
          <c:order val="1"/>
          <c:tx>
            <c:strRef>
              <c:f>'Fig_0-20'!$L$11</c:f>
              <c:strCache>
                <c:ptCount val="1"/>
                <c:pt idx="0">
                  <c:v>13% write off ratio and slow bank loans growth</c:v>
                </c:pt>
              </c:strCache>
            </c:strRef>
          </c:tx>
          <c:spPr>
            <a:ln w="25400" cap="rnd" cmpd="sng" algn="ctr">
              <a:solidFill>
                <a:srgbClr val="8CC841"/>
              </a:solidFill>
              <a:prstDash val="solid"/>
              <a:round/>
            </a:ln>
            <a:effectLst/>
          </c:spPr>
          <c:marker>
            <c:symbol val="none"/>
          </c:marker>
          <c:cat>
            <c:numRef>
              <c:f>'Fig_0-20'!$A$116:$A$343</c:f>
              <c:numCache>
                <c:formatCode>dd\-mm\-yyyy</c:formatCode>
                <c:ptCount val="228"/>
                <c:pt idx="0">
                  <c:v>39113</c:v>
                </c:pt>
                <c:pt idx="1">
                  <c:v>39141</c:v>
                </c:pt>
                <c:pt idx="2">
                  <c:v>39172</c:v>
                </c:pt>
                <c:pt idx="3">
                  <c:v>39202</c:v>
                </c:pt>
                <c:pt idx="4">
                  <c:v>39233</c:v>
                </c:pt>
                <c:pt idx="5">
                  <c:v>39263</c:v>
                </c:pt>
                <c:pt idx="6">
                  <c:v>39294</c:v>
                </c:pt>
                <c:pt idx="7">
                  <c:v>39325</c:v>
                </c:pt>
                <c:pt idx="8">
                  <c:v>39355</c:v>
                </c:pt>
                <c:pt idx="9">
                  <c:v>39386</c:v>
                </c:pt>
                <c:pt idx="10">
                  <c:v>39416</c:v>
                </c:pt>
                <c:pt idx="11">
                  <c:v>39447</c:v>
                </c:pt>
                <c:pt idx="12">
                  <c:v>39478</c:v>
                </c:pt>
                <c:pt idx="13">
                  <c:v>39507</c:v>
                </c:pt>
                <c:pt idx="14">
                  <c:v>39538</c:v>
                </c:pt>
                <c:pt idx="15">
                  <c:v>39568</c:v>
                </c:pt>
                <c:pt idx="16">
                  <c:v>39599</c:v>
                </c:pt>
                <c:pt idx="17">
                  <c:v>39629</c:v>
                </c:pt>
                <c:pt idx="18">
                  <c:v>39660</c:v>
                </c:pt>
                <c:pt idx="19">
                  <c:v>39691</c:v>
                </c:pt>
                <c:pt idx="20">
                  <c:v>39721</c:v>
                </c:pt>
                <c:pt idx="21">
                  <c:v>39752</c:v>
                </c:pt>
                <c:pt idx="22">
                  <c:v>39782</c:v>
                </c:pt>
                <c:pt idx="23">
                  <c:v>39813</c:v>
                </c:pt>
                <c:pt idx="24">
                  <c:v>39844</c:v>
                </c:pt>
                <c:pt idx="25">
                  <c:v>39872</c:v>
                </c:pt>
                <c:pt idx="26">
                  <c:v>39903</c:v>
                </c:pt>
                <c:pt idx="27">
                  <c:v>39933</c:v>
                </c:pt>
                <c:pt idx="28">
                  <c:v>39964</c:v>
                </c:pt>
                <c:pt idx="29">
                  <c:v>39994</c:v>
                </c:pt>
                <c:pt idx="30">
                  <c:v>40025</c:v>
                </c:pt>
                <c:pt idx="31">
                  <c:v>40056</c:v>
                </c:pt>
                <c:pt idx="32">
                  <c:v>40086</c:v>
                </c:pt>
                <c:pt idx="33">
                  <c:v>40117</c:v>
                </c:pt>
                <c:pt idx="34">
                  <c:v>40147</c:v>
                </c:pt>
                <c:pt idx="35">
                  <c:v>40178</c:v>
                </c:pt>
                <c:pt idx="36">
                  <c:v>40209</c:v>
                </c:pt>
                <c:pt idx="37">
                  <c:v>40237</c:v>
                </c:pt>
                <c:pt idx="38">
                  <c:v>40268</c:v>
                </c:pt>
                <c:pt idx="39">
                  <c:v>40298</c:v>
                </c:pt>
                <c:pt idx="40">
                  <c:v>40329</c:v>
                </c:pt>
                <c:pt idx="41">
                  <c:v>40359</c:v>
                </c:pt>
                <c:pt idx="42">
                  <c:v>40390</c:v>
                </c:pt>
                <c:pt idx="43">
                  <c:v>40421</c:v>
                </c:pt>
                <c:pt idx="44">
                  <c:v>40451</c:v>
                </c:pt>
                <c:pt idx="45">
                  <c:v>40482</c:v>
                </c:pt>
                <c:pt idx="46">
                  <c:v>40512</c:v>
                </c:pt>
                <c:pt idx="47">
                  <c:v>40543</c:v>
                </c:pt>
                <c:pt idx="48">
                  <c:v>40574</c:v>
                </c:pt>
                <c:pt idx="49">
                  <c:v>40602</c:v>
                </c:pt>
                <c:pt idx="50">
                  <c:v>40633</c:v>
                </c:pt>
                <c:pt idx="51">
                  <c:v>40663</c:v>
                </c:pt>
                <c:pt idx="52">
                  <c:v>40694</c:v>
                </c:pt>
                <c:pt idx="53">
                  <c:v>40724</c:v>
                </c:pt>
                <c:pt idx="54">
                  <c:v>40755</c:v>
                </c:pt>
                <c:pt idx="55">
                  <c:v>40786</c:v>
                </c:pt>
                <c:pt idx="56">
                  <c:v>40816</c:v>
                </c:pt>
                <c:pt idx="57">
                  <c:v>40847</c:v>
                </c:pt>
                <c:pt idx="58">
                  <c:v>40877</c:v>
                </c:pt>
                <c:pt idx="59">
                  <c:v>40908</c:v>
                </c:pt>
                <c:pt idx="60">
                  <c:v>40939</c:v>
                </c:pt>
                <c:pt idx="61">
                  <c:v>40968</c:v>
                </c:pt>
                <c:pt idx="62">
                  <c:v>40999</c:v>
                </c:pt>
                <c:pt idx="63">
                  <c:v>41029</c:v>
                </c:pt>
                <c:pt idx="64">
                  <c:v>41060</c:v>
                </c:pt>
                <c:pt idx="65">
                  <c:v>41090</c:v>
                </c:pt>
                <c:pt idx="66">
                  <c:v>41121</c:v>
                </c:pt>
                <c:pt idx="67">
                  <c:v>41152</c:v>
                </c:pt>
                <c:pt idx="68">
                  <c:v>41182</c:v>
                </c:pt>
                <c:pt idx="69">
                  <c:v>41213</c:v>
                </c:pt>
                <c:pt idx="70">
                  <c:v>41243</c:v>
                </c:pt>
                <c:pt idx="71">
                  <c:v>41274</c:v>
                </c:pt>
                <c:pt idx="72">
                  <c:v>41305</c:v>
                </c:pt>
                <c:pt idx="73">
                  <c:v>41333</c:v>
                </c:pt>
                <c:pt idx="74">
                  <c:v>41364</c:v>
                </c:pt>
                <c:pt idx="75">
                  <c:v>41394</c:v>
                </c:pt>
                <c:pt idx="76">
                  <c:v>41425</c:v>
                </c:pt>
                <c:pt idx="77">
                  <c:v>41455</c:v>
                </c:pt>
                <c:pt idx="78">
                  <c:v>41486</c:v>
                </c:pt>
                <c:pt idx="79">
                  <c:v>41517</c:v>
                </c:pt>
                <c:pt idx="80">
                  <c:v>41547</c:v>
                </c:pt>
                <c:pt idx="81">
                  <c:v>41578</c:v>
                </c:pt>
                <c:pt idx="82">
                  <c:v>41608</c:v>
                </c:pt>
                <c:pt idx="83">
                  <c:v>41639</c:v>
                </c:pt>
                <c:pt idx="84">
                  <c:v>41670</c:v>
                </c:pt>
                <c:pt idx="85">
                  <c:v>41698</c:v>
                </c:pt>
                <c:pt idx="86">
                  <c:v>41729</c:v>
                </c:pt>
                <c:pt idx="87">
                  <c:v>41759</c:v>
                </c:pt>
                <c:pt idx="88">
                  <c:v>41790</c:v>
                </c:pt>
                <c:pt idx="89">
                  <c:v>41820</c:v>
                </c:pt>
                <c:pt idx="90">
                  <c:v>41851</c:v>
                </c:pt>
                <c:pt idx="91">
                  <c:v>41882</c:v>
                </c:pt>
                <c:pt idx="92">
                  <c:v>41912</c:v>
                </c:pt>
                <c:pt idx="93">
                  <c:v>41943</c:v>
                </c:pt>
                <c:pt idx="94">
                  <c:v>41973</c:v>
                </c:pt>
                <c:pt idx="95">
                  <c:v>42004</c:v>
                </c:pt>
                <c:pt idx="96">
                  <c:v>42035</c:v>
                </c:pt>
                <c:pt idx="97">
                  <c:v>42063</c:v>
                </c:pt>
                <c:pt idx="98">
                  <c:v>42094</c:v>
                </c:pt>
                <c:pt idx="99">
                  <c:v>42124</c:v>
                </c:pt>
                <c:pt idx="100">
                  <c:v>42155</c:v>
                </c:pt>
                <c:pt idx="101">
                  <c:v>42185</c:v>
                </c:pt>
                <c:pt idx="102">
                  <c:v>42216</c:v>
                </c:pt>
                <c:pt idx="103">
                  <c:v>42247</c:v>
                </c:pt>
                <c:pt idx="104">
                  <c:v>42277</c:v>
                </c:pt>
                <c:pt idx="105">
                  <c:v>42308</c:v>
                </c:pt>
                <c:pt idx="106">
                  <c:v>42338</c:v>
                </c:pt>
                <c:pt idx="107">
                  <c:v>42369</c:v>
                </c:pt>
                <c:pt idx="108">
                  <c:v>42400</c:v>
                </c:pt>
                <c:pt idx="109">
                  <c:v>42429</c:v>
                </c:pt>
                <c:pt idx="110">
                  <c:v>42460</c:v>
                </c:pt>
                <c:pt idx="111">
                  <c:v>42490</c:v>
                </c:pt>
                <c:pt idx="112">
                  <c:v>42521</c:v>
                </c:pt>
                <c:pt idx="113">
                  <c:v>42551</c:v>
                </c:pt>
                <c:pt idx="114">
                  <c:v>42582</c:v>
                </c:pt>
                <c:pt idx="115">
                  <c:v>42613</c:v>
                </c:pt>
                <c:pt idx="116">
                  <c:v>42643</c:v>
                </c:pt>
                <c:pt idx="117">
                  <c:v>42674</c:v>
                </c:pt>
                <c:pt idx="118">
                  <c:v>42704</c:v>
                </c:pt>
                <c:pt idx="119">
                  <c:v>42735</c:v>
                </c:pt>
                <c:pt idx="120">
                  <c:v>42766</c:v>
                </c:pt>
                <c:pt idx="121">
                  <c:v>42794</c:v>
                </c:pt>
                <c:pt idx="122">
                  <c:v>42825</c:v>
                </c:pt>
                <c:pt idx="123">
                  <c:v>42855</c:v>
                </c:pt>
                <c:pt idx="124">
                  <c:v>42886</c:v>
                </c:pt>
                <c:pt idx="125">
                  <c:v>42916</c:v>
                </c:pt>
                <c:pt idx="126">
                  <c:v>42947</c:v>
                </c:pt>
                <c:pt idx="127">
                  <c:v>42978</c:v>
                </c:pt>
                <c:pt idx="128">
                  <c:v>43008</c:v>
                </c:pt>
                <c:pt idx="129">
                  <c:v>43039</c:v>
                </c:pt>
                <c:pt idx="130">
                  <c:v>43069</c:v>
                </c:pt>
                <c:pt idx="131">
                  <c:v>43100</c:v>
                </c:pt>
                <c:pt idx="132">
                  <c:v>43131</c:v>
                </c:pt>
                <c:pt idx="133">
                  <c:v>43159</c:v>
                </c:pt>
                <c:pt idx="134">
                  <c:v>43190</c:v>
                </c:pt>
                <c:pt idx="135">
                  <c:v>43220</c:v>
                </c:pt>
                <c:pt idx="136">
                  <c:v>43251</c:v>
                </c:pt>
                <c:pt idx="137">
                  <c:v>43281</c:v>
                </c:pt>
                <c:pt idx="138">
                  <c:v>43312</c:v>
                </c:pt>
                <c:pt idx="139">
                  <c:v>43343</c:v>
                </c:pt>
                <c:pt idx="140">
                  <c:v>43373</c:v>
                </c:pt>
                <c:pt idx="141">
                  <c:v>43404</c:v>
                </c:pt>
                <c:pt idx="142">
                  <c:v>43434</c:v>
                </c:pt>
                <c:pt idx="143">
                  <c:v>43465</c:v>
                </c:pt>
                <c:pt idx="144">
                  <c:v>43496</c:v>
                </c:pt>
                <c:pt idx="145">
                  <c:v>43524</c:v>
                </c:pt>
                <c:pt idx="146">
                  <c:v>43555</c:v>
                </c:pt>
                <c:pt idx="147">
                  <c:v>43585</c:v>
                </c:pt>
                <c:pt idx="148">
                  <c:v>43616</c:v>
                </c:pt>
                <c:pt idx="149">
                  <c:v>43646</c:v>
                </c:pt>
                <c:pt idx="150">
                  <c:v>43677</c:v>
                </c:pt>
                <c:pt idx="151">
                  <c:v>43708</c:v>
                </c:pt>
                <c:pt idx="152">
                  <c:v>43738</c:v>
                </c:pt>
                <c:pt idx="153">
                  <c:v>43769</c:v>
                </c:pt>
                <c:pt idx="154">
                  <c:v>43799</c:v>
                </c:pt>
                <c:pt idx="155">
                  <c:v>43830</c:v>
                </c:pt>
                <c:pt idx="156">
                  <c:v>43861</c:v>
                </c:pt>
                <c:pt idx="157">
                  <c:v>43890</c:v>
                </c:pt>
                <c:pt idx="158">
                  <c:v>43921</c:v>
                </c:pt>
                <c:pt idx="159">
                  <c:v>43951</c:v>
                </c:pt>
                <c:pt idx="160">
                  <c:v>43982</c:v>
                </c:pt>
                <c:pt idx="161">
                  <c:v>44012</c:v>
                </c:pt>
                <c:pt idx="162">
                  <c:v>44043</c:v>
                </c:pt>
                <c:pt idx="163">
                  <c:v>44074</c:v>
                </c:pt>
                <c:pt idx="164">
                  <c:v>44104</c:v>
                </c:pt>
                <c:pt idx="165">
                  <c:v>44135</c:v>
                </c:pt>
                <c:pt idx="166">
                  <c:v>44165</c:v>
                </c:pt>
                <c:pt idx="167">
                  <c:v>44196</c:v>
                </c:pt>
                <c:pt idx="168">
                  <c:v>44227</c:v>
                </c:pt>
                <c:pt idx="169">
                  <c:v>44255</c:v>
                </c:pt>
                <c:pt idx="170">
                  <c:v>44286</c:v>
                </c:pt>
                <c:pt idx="171">
                  <c:v>44316</c:v>
                </c:pt>
                <c:pt idx="172">
                  <c:v>44347</c:v>
                </c:pt>
                <c:pt idx="173">
                  <c:v>44377</c:v>
                </c:pt>
                <c:pt idx="174">
                  <c:v>44408</c:v>
                </c:pt>
                <c:pt idx="175">
                  <c:v>44439</c:v>
                </c:pt>
                <c:pt idx="176">
                  <c:v>44469</c:v>
                </c:pt>
                <c:pt idx="177">
                  <c:v>44500</c:v>
                </c:pt>
                <c:pt idx="178">
                  <c:v>44530</c:v>
                </c:pt>
                <c:pt idx="179">
                  <c:v>44561</c:v>
                </c:pt>
                <c:pt idx="180">
                  <c:v>44592</c:v>
                </c:pt>
                <c:pt idx="181">
                  <c:v>44620</c:v>
                </c:pt>
                <c:pt idx="182">
                  <c:v>44651</c:v>
                </c:pt>
                <c:pt idx="183">
                  <c:v>44681</c:v>
                </c:pt>
                <c:pt idx="184">
                  <c:v>44712</c:v>
                </c:pt>
                <c:pt idx="185">
                  <c:v>44742</c:v>
                </c:pt>
                <c:pt idx="186">
                  <c:v>44773</c:v>
                </c:pt>
                <c:pt idx="187">
                  <c:v>44804</c:v>
                </c:pt>
                <c:pt idx="188">
                  <c:v>44834</c:v>
                </c:pt>
                <c:pt idx="189">
                  <c:v>44865</c:v>
                </c:pt>
                <c:pt idx="190">
                  <c:v>44895</c:v>
                </c:pt>
                <c:pt idx="191">
                  <c:v>44926</c:v>
                </c:pt>
                <c:pt idx="192">
                  <c:v>44957</c:v>
                </c:pt>
                <c:pt idx="193">
                  <c:v>44985</c:v>
                </c:pt>
                <c:pt idx="194">
                  <c:v>45016</c:v>
                </c:pt>
                <c:pt idx="195">
                  <c:v>45046</c:v>
                </c:pt>
                <c:pt idx="196">
                  <c:v>45077</c:v>
                </c:pt>
                <c:pt idx="197">
                  <c:v>45107</c:v>
                </c:pt>
                <c:pt idx="198">
                  <c:v>45138</c:v>
                </c:pt>
                <c:pt idx="199">
                  <c:v>45169</c:v>
                </c:pt>
                <c:pt idx="200">
                  <c:v>45199</c:v>
                </c:pt>
                <c:pt idx="201">
                  <c:v>45230</c:v>
                </c:pt>
                <c:pt idx="202">
                  <c:v>45260</c:v>
                </c:pt>
                <c:pt idx="203">
                  <c:v>45291</c:v>
                </c:pt>
                <c:pt idx="204">
                  <c:v>45322</c:v>
                </c:pt>
                <c:pt idx="205">
                  <c:v>45351</c:v>
                </c:pt>
                <c:pt idx="206">
                  <c:v>45382</c:v>
                </c:pt>
                <c:pt idx="207">
                  <c:v>45412</c:v>
                </c:pt>
                <c:pt idx="208">
                  <c:v>45443</c:v>
                </c:pt>
                <c:pt idx="209">
                  <c:v>45473</c:v>
                </c:pt>
                <c:pt idx="210">
                  <c:v>45504</c:v>
                </c:pt>
                <c:pt idx="211">
                  <c:v>45535</c:v>
                </c:pt>
                <c:pt idx="212">
                  <c:v>45565</c:v>
                </c:pt>
                <c:pt idx="213">
                  <c:v>45596</c:v>
                </c:pt>
                <c:pt idx="214">
                  <c:v>45626</c:v>
                </c:pt>
                <c:pt idx="215">
                  <c:v>45657</c:v>
                </c:pt>
                <c:pt idx="216">
                  <c:v>45688</c:v>
                </c:pt>
                <c:pt idx="217">
                  <c:v>45716</c:v>
                </c:pt>
                <c:pt idx="218">
                  <c:v>45747</c:v>
                </c:pt>
                <c:pt idx="219">
                  <c:v>45777</c:v>
                </c:pt>
                <c:pt idx="220">
                  <c:v>45808</c:v>
                </c:pt>
                <c:pt idx="221">
                  <c:v>45838</c:v>
                </c:pt>
                <c:pt idx="222">
                  <c:v>45869</c:v>
                </c:pt>
                <c:pt idx="223">
                  <c:v>45900</c:v>
                </c:pt>
                <c:pt idx="224">
                  <c:v>45930</c:v>
                </c:pt>
                <c:pt idx="225">
                  <c:v>45961</c:v>
                </c:pt>
                <c:pt idx="226">
                  <c:v>45991</c:v>
                </c:pt>
                <c:pt idx="227">
                  <c:v>46022</c:v>
                </c:pt>
              </c:numCache>
            </c:numRef>
          </c:cat>
          <c:val>
            <c:numRef>
              <c:f>'Fig_0-20'!$N$116:$N$343</c:f>
              <c:numCache>
                <c:formatCode>General</c:formatCode>
                <c:ptCount val="228"/>
                <c:pt idx="113" formatCode="_(* #,##0.00_);_(* \(#,##0.00\);_(* &quot;-&quot;??_);_(@_)">
                  <c:v>17.802041572339046</c:v>
                </c:pt>
                <c:pt idx="114" formatCode="0.0">
                  <c:v>17.925355338078475</c:v>
                </c:pt>
                <c:pt idx="115" formatCode="0.0">
                  <c:v>18.047734760884726</c:v>
                </c:pt>
                <c:pt idx="116" formatCode="0.0">
                  <c:v>18.169190056759415</c:v>
                </c:pt>
                <c:pt idx="117" formatCode="0.0">
                  <c:v>18.289731293501177</c:v>
                </c:pt>
                <c:pt idx="118" formatCode="0.0">
                  <c:v>18.409368393384071</c:v>
                </c:pt>
                <c:pt idx="119" formatCode="0.0">
                  <c:v>18.528111135777923</c:v>
                </c:pt>
                <c:pt idx="120" formatCode="0.0">
                  <c:v>18.621228889585797</c:v>
                </c:pt>
                <c:pt idx="121" formatCode="0.0">
                  <c:v>18.68888593120586</c:v>
                </c:pt>
                <c:pt idx="122" formatCode="0.0">
                  <c:v>18.752103683361014</c:v>
                </c:pt>
                <c:pt idx="123" formatCode="0.0">
                  <c:v>18.810893207085826</c:v>
                </c:pt>
                <c:pt idx="124" formatCode="0.0">
                  <c:v>18.869199544745143</c:v>
                </c:pt>
                <c:pt idx="125" formatCode="0.0">
                  <c:v>18.927027378815932</c:v>
                </c:pt>
                <c:pt idx="126" formatCode="0.0">
                  <c:v>18.984381335836535</c:v>
                </c:pt>
                <c:pt idx="127" formatCode="0.0">
                  <c:v>19.041265987233167</c:v>
                </c:pt>
                <c:pt idx="128" formatCode="0.0">
                  <c:v>19.09768585013169</c:v>
                </c:pt>
                <c:pt idx="129" formatCode="0.0">
                  <c:v>19.153645388155031</c:v>
                </c:pt>
                <c:pt idx="130" formatCode="0.0">
                  <c:v>19.209149012206474</c:v>
                </c:pt>
                <c:pt idx="131" formatCode="0.0">
                  <c:v>19.264201081239158</c:v>
                </c:pt>
                <c:pt idx="132" formatCode="0.0">
                  <c:v>19.289924817188297</c:v>
                </c:pt>
                <c:pt idx="133" formatCode="0.0">
                  <c:v>19.286561350000632</c:v>
                </c:pt>
                <c:pt idx="134" formatCode="0.0">
                  <c:v>19.283227970956794</c:v>
                </c:pt>
                <c:pt idx="135" formatCode="0.0">
                  <c:v>19.27992441322295</c:v>
                </c:pt>
                <c:pt idx="136" formatCode="0.0">
                  <c:v>19.276650412290074</c:v>
                </c:pt>
                <c:pt idx="137" formatCode="0.0">
                  <c:v>19.273405705954509</c:v>
                </c:pt>
                <c:pt idx="138" formatCode="0.0">
                  <c:v>19.270190034298572</c:v>
                </c:pt>
                <c:pt idx="139" formatCode="0.0">
                  <c:v>19.267003139671338</c:v>
                </c:pt>
                <c:pt idx="140" formatCode="0.0">
                  <c:v>19.263844766669628</c:v>
                </c:pt>
                <c:pt idx="141" formatCode="0.0">
                  <c:v>19.260714662118982</c:v>
                </c:pt>
                <c:pt idx="142" formatCode="0.0">
                  <c:v>19.257612575055017</c:v>
                </c:pt>
                <c:pt idx="143" formatCode="0.0">
                  <c:v>19.254538256704731</c:v>
                </c:pt>
                <c:pt idx="144" formatCode="0.0">
                  <c:v>19.251491460468038</c:v>
                </c:pt>
                <c:pt idx="145" formatCode="0.0">
                  <c:v>19.248471941899446</c:v>
                </c:pt>
                <c:pt idx="146" formatCode="0.0">
                  <c:v>19.245479458689854</c:v>
                </c:pt>
                <c:pt idx="147" formatCode="0.0">
                  <c:v>19.242513770648515</c:v>
                </c:pt>
                <c:pt idx="148" formatCode="0.0">
                  <c:v>19.239574639685113</c:v>
                </c:pt>
                <c:pt idx="149" formatCode="0.0">
                  <c:v>19.236661829792009</c:v>
                </c:pt>
                <c:pt idx="150" formatCode="0.0">
                  <c:v>19.233775107026592</c:v>
                </c:pt>
                <c:pt idx="151" formatCode="0.0">
                  <c:v>19.230914239493828</c:v>
                </c:pt>
                <c:pt idx="152" formatCode="0.0">
                  <c:v>19.228078997328879</c:v>
                </c:pt>
                <c:pt idx="153" formatCode="0.0">
                  <c:v>19.225269152679889</c:v>
                </c:pt>
                <c:pt idx="154" formatCode="0.0">
                  <c:v>19.222484479690912</c:v>
                </c:pt>
                <c:pt idx="155" formatCode="0.0">
                  <c:v>19.219724754484968</c:v>
                </c:pt>
                <c:pt idx="156" formatCode="0.0">
                  <c:v>19.216989755147225</c:v>
                </c:pt>
                <c:pt idx="157" formatCode="0.0">
                  <c:v>19.214279261708349</c:v>
                </c:pt>
                <c:pt idx="158" formatCode="0.0">
                  <c:v>19.21159305612791</c:v>
                </c:pt>
                <c:pt idx="159" formatCode="0.0">
                  <c:v>19.208930922278032</c:v>
                </c:pt>
                <c:pt idx="160" formatCode="0.0">
                  <c:v>19.206292645927029</c:v>
                </c:pt>
                <c:pt idx="161" formatCode="0.0">
                  <c:v>19.203678014723359</c:v>
                </c:pt>
                <c:pt idx="162" formatCode="0.0">
                  <c:v>19.201086818179505</c:v>
                </c:pt>
                <c:pt idx="163" formatCode="0.0">
                  <c:v>19.198518847656121</c:v>
                </c:pt>
                <c:pt idx="164" formatCode="0.0">
                  <c:v>19.195973896346256</c:v>
                </c:pt>
                <c:pt idx="165" formatCode="0.0">
                  <c:v>19.19345175925972</c:v>
                </c:pt>
                <c:pt idx="166" formatCode="0.0">
                  <c:v>19.190952233207547</c:v>
                </c:pt>
                <c:pt idx="167" formatCode="0.0">
                  <c:v>19.188475116786645</c:v>
                </c:pt>
                <c:pt idx="168" formatCode="0.0">
                  <c:v>19.186020210364465</c:v>
                </c:pt>
                <c:pt idx="169" formatCode="0.0">
                  <c:v>19.183587316063907</c:v>
                </c:pt>
                <c:pt idx="170" formatCode="0.0">
                  <c:v>19.181176237748279</c:v>
                </c:pt>
                <c:pt idx="171" formatCode="0.0">
                  <c:v>19.178786781006373</c:v>
                </c:pt>
                <c:pt idx="172" formatCode="0.0">
                  <c:v>19.176418753137721</c:v>
                </c:pt>
                <c:pt idx="173" formatCode="0.0">
                  <c:v>19.174071963137898</c:v>
                </c:pt>
                <c:pt idx="174" formatCode="0.0">
                  <c:v>19.171746221684</c:v>
                </c:pt>
                <c:pt idx="175" formatCode="0.0">
                  <c:v>19.169441341120208</c:v>
                </c:pt>
                <c:pt idx="176" formatCode="0.0">
                  <c:v>19.167157135443489</c:v>
                </c:pt>
                <c:pt idx="177" formatCode="0.0">
                  <c:v>19.164893420289371</c:v>
                </c:pt>
                <c:pt idx="178" formatCode="0.0">
                  <c:v>19.16265001291789</c:v>
                </c:pt>
                <c:pt idx="179" formatCode="0.0">
                  <c:v>19.160426732199657</c:v>
                </c:pt>
                <c:pt idx="180" formatCode="0.0">
                  <c:v>19.158223398601933</c:v>
                </c:pt>
                <c:pt idx="181" formatCode="0.0">
                  <c:v>19.156039834174951</c:v>
                </c:pt>
                <c:pt idx="182" formatCode="0.0">
                  <c:v>19.153875862538289</c:v>
                </c:pt>
                <c:pt idx="183" formatCode="0.0">
                  <c:v>19.151731308867284</c:v>
                </c:pt>
                <c:pt idx="184" formatCode="0.0">
                  <c:v>19.149605999879753</c:v>
                </c:pt>
                <c:pt idx="185" formatCode="0.0">
                  <c:v>19.147499763822591</c:v>
                </c:pt>
                <c:pt idx="186" formatCode="0.0">
                  <c:v>19.145412430458641</c:v>
                </c:pt>
                <c:pt idx="187" formatCode="0.0">
                  <c:v>19.143343831053603</c:v>
                </c:pt>
                <c:pt idx="188" formatCode="0.0">
                  <c:v>19.141293798363062</c:v>
                </c:pt>
                <c:pt idx="189" formatCode="0.0">
                  <c:v>19.139262166619631</c:v>
                </c:pt>
                <c:pt idx="190" formatCode="0.0">
                  <c:v>19.137248771520177</c:v>
                </c:pt>
                <c:pt idx="191" formatCode="0.0">
                  <c:v>19.135253450213217</c:v>
                </c:pt>
                <c:pt idx="192" formatCode="0.0">
                  <c:v>19.133276041286297</c:v>
                </c:pt>
                <c:pt idx="193" formatCode="0.0">
                  <c:v>19.131316384753628</c:v>
                </c:pt>
                <c:pt idx="194" formatCode="0.0">
                  <c:v>19.12937432204367</c:v>
                </c:pt>
                <c:pt idx="195" formatCode="0.0">
                  <c:v>19.127449695986932</c:v>
                </c:pt>
                <c:pt idx="196" formatCode="0.0">
                  <c:v>19.125542350803851</c:v>
                </c:pt>
                <c:pt idx="197" formatCode="0.0">
                  <c:v>19.12365213209273</c:v>
                </c:pt>
                <c:pt idx="198" formatCode="0.0">
                  <c:v>19.121778886817768</c:v>
                </c:pt>
                <c:pt idx="199" formatCode="0.0">
                  <c:v>19.119922463297293</c:v>
                </c:pt>
                <c:pt idx="200" formatCode="0.0">
                  <c:v>19.118082711191931</c:v>
                </c:pt>
                <c:pt idx="201" formatCode="0.0">
                  <c:v>19.116259481493078</c:v>
                </c:pt>
                <c:pt idx="202" formatCode="0.0">
                  <c:v>19.114452626511238</c:v>
                </c:pt>
                <c:pt idx="203" formatCode="0.0">
                  <c:v>19.112661999864653</c:v>
                </c:pt>
                <c:pt idx="204" formatCode="0.0">
                  <c:v>19.1108874564679</c:v>
                </c:pt>
                <c:pt idx="205" formatCode="0.0">
                  <c:v>19.109128852520641</c:v>
                </c:pt>
                <c:pt idx="206" formatCode="0.0">
                  <c:v>19.107386045496494</c:v>
                </c:pt>
                <c:pt idx="207" formatCode="0.0">
                  <c:v>19.105658894131867</c:v>
                </c:pt>
                <c:pt idx="208" formatCode="0.0">
                  <c:v>19.103947258415115</c:v>
                </c:pt>
                <c:pt idx="209" formatCode="0.0">
                  <c:v>19.102250999575507</c:v>
                </c:pt>
                <c:pt idx="210" formatCode="0.0">
                  <c:v>19.100569980072517</c:v>
                </c:pt>
                <c:pt idx="211" formatCode="0.0">
                  <c:v>19.098904063585096</c:v>
                </c:pt>
                <c:pt idx="212" formatCode="0.0">
                  <c:v>19.097253115001035</c:v>
                </c:pt>
                <c:pt idx="213" formatCode="0.0">
                  <c:v>19.095617000406449</c:v>
                </c:pt>
                <c:pt idx="214" formatCode="0.0">
                  <c:v>19.093995587075341</c:v>
                </c:pt>
                <c:pt idx="215" formatCode="0.0">
                  <c:v>19.092388743459242</c:v>
                </c:pt>
                <c:pt idx="216" formatCode="0.0">
                  <c:v>19.090796339176933</c:v>
                </c:pt>
                <c:pt idx="217" formatCode="0.0">
                  <c:v>19.0892182450043</c:v>
                </c:pt>
                <c:pt idx="218" formatCode="0.0">
                  <c:v>19.087654332864183</c:v>
                </c:pt>
                <c:pt idx="219" formatCode="0.0">
                  <c:v>19.086104475816413</c:v>
                </c:pt>
                <c:pt idx="220" formatCode="0.0">
                  <c:v>19.084568548047862</c:v>
                </c:pt>
                <c:pt idx="221" formatCode="0.0">
                  <c:v>19.083046424862626</c:v>
                </c:pt>
                <c:pt idx="222" formatCode="0.0">
                  <c:v>19.081537982672238</c:v>
                </c:pt>
                <c:pt idx="223" formatCode="0.0">
                  <c:v>19.080043098986007</c:v>
                </c:pt>
                <c:pt idx="224" formatCode="0.0">
                  <c:v>19.078561652401415</c:v>
                </c:pt>
                <c:pt idx="225" formatCode="0.0">
                  <c:v>19.077093522594591</c:v>
                </c:pt>
                <c:pt idx="226" formatCode="0.0">
                  <c:v>19.075638590310909</c:v>
                </c:pt>
                <c:pt idx="227" formatCode="0.0">
                  <c:v>19.074196737355631</c:v>
                </c:pt>
              </c:numCache>
            </c:numRef>
          </c:val>
          <c:extLst xmlns:c16r2="http://schemas.microsoft.com/office/drawing/2015/06/chart">
            <c:ext xmlns:c16="http://schemas.microsoft.com/office/drawing/2014/chart" uri="{C3380CC4-5D6E-409C-BE32-E72D297353CC}">
              <c16:uniqueId val="{00000001-230B-49B3-A1DF-7A0435F9CB76}"/>
            </c:ext>
          </c:extLst>
        </c:ser>
        <c:ser>
          <c:idx val="5"/>
          <c:order val="2"/>
          <c:tx>
            <c:strRef>
              <c:f>'Fig_0-20'!$V$11</c:f>
              <c:strCache>
                <c:ptCount val="1"/>
                <c:pt idx="0">
                  <c:v>20% write off ratio and slow bank loans growth</c:v>
                </c:pt>
              </c:strCache>
            </c:strRef>
          </c:tx>
          <c:spPr>
            <a:ln w="25400" cap="rnd" cmpd="sng" algn="ctr">
              <a:solidFill>
                <a:srgbClr val="DA2128"/>
              </a:solidFill>
              <a:prstDash val="solid"/>
              <a:round/>
            </a:ln>
            <a:effectLst/>
          </c:spPr>
          <c:marker>
            <c:symbol val="none"/>
          </c:marker>
          <c:cat>
            <c:numRef>
              <c:f>'Fig_0-20'!$A$116:$A$343</c:f>
              <c:numCache>
                <c:formatCode>dd\-mm\-yyyy</c:formatCode>
                <c:ptCount val="228"/>
                <c:pt idx="0">
                  <c:v>39113</c:v>
                </c:pt>
                <c:pt idx="1">
                  <c:v>39141</c:v>
                </c:pt>
                <c:pt idx="2">
                  <c:v>39172</c:v>
                </c:pt>
                <c:pt idx="3">
                  <c:v>39202</c:v>
                </c:pt>
                <c:pt idx="4">
                  <c:v>39233</c:v>
                </c:pt>
                <c:pt idx="5">
                  <c:v>39263</c:v>
                </c:pt>
                <c:pt idx="6">
                  <c:v>39294</c:v>
                </c:pt>
                <c:pt idx="7">
                  <c:v>39325</c:v>
                </c:pt>
                <c:pt idx="8">
                  <c:v>39355</c:v>
                </c:pt>
                <c:pt idx="9">
                  <c:v>39386</c:v>
                </c:pt>
                <c:pt idx="10">
                  <c:v>39416</c:v>
                </c:pt>
                <c:pt idx="11">
                  <c:v>39447</c:v>
                </c:pt>
                <c:pt idx="12">
                  <c:v>39478</c:v>
                </c:pt>
                <c:pt idx="13">
                  <c:v>39507</c:v>
                </c:pt>
                <c:pt idx="14">
                  <c:v>39538</c:v>
                </c:pt>
                <c:pt idx="15">
                  <c:v>39568</c:v>
                </c:pt>
                <c:pt idx="16">
                  <c:v>39599</c:v>
                </c:pt>
                <c:pt idx="17">
                  <c:v>39629</c:v>
                </c:pt>
                <c:pt idx="18">
                  <c:v>39660</c:v>
                </c:pt>
                <c:pt idx="19">
                  <c:v>39691</c:v>
                </c:pt>
                <c:pt idx="20">
                  <c:v>39721</c:v>
                </c:pt>
                <c:pt idx="21">
                  <c:v>39752</c:v>
                </c:pt>
                <c:pt idx="22">
                  <c:v>39782</c:v>
                </c:pt>
                <c:pt idx="23">
                  <c:v>39813</c:v>
                </c:pt>
                <c:pt idx="24">
                  <c:v>39844</c:v>
                </c:pt>
                <c:pt idx="25">
                  <c:v>39872</c:v>
                </c:pt>
                <c:pt idx="26">
                  <c:v>39903</c:v>
                </c:pt>
                <c:pt idx="27">
                  <c:v>39933</c:v>
                </c:pt>
                <c:pt idx="28">
                  <c:v>39964</c:v>
                </c:pt>
                <c:pt idx="29">
                  <c:v>39994</c:v>
                </c:pt>
                <c:pt idx="30">
                  <c:v>40025</c:v>
                </c:pt>
                <c:pt idx="31">
                  <c:v>40056</c:v>
                </c:pt>
                <c:pt idx="32">
                  <c:v>40086</c:v>
                </c:pt>
                <c:pt idx="33">
                  <c:v>40117</c:v>
                </c:pt>
                <c:pt idx="34">
                  <c:v>40147</c:v>
                </c:pt>
                <c:pt idx="35">
                  <c:v>40178</c:v>
                </c:pt>
                <c:pt idx="36">
                  <c:v>40209</c:v>
                </c:pt>
                <c:pt idx="37">
                  <c:v>40237</c:v>
                </c:pt>
                <c:pt idx="38">
                  <c:v>40268</c:v>
                </c:pt>
                <c:pt idx="39">
                  <c:v>40298</c:v>
                </c:pt>
                <c:pt idx="40">
                  <c:v>40329</c:v>
                </c:pt>
                <c:pt idx="41">
                  <c:v>40359</c:v>
                </c:pt>
                <c:pt idx="42">
                  <c:v>40390</c:v>
                </c:pt>
                <c:pt idx="43">
                  <c:v>40421</c:v>
                </c:pt>
                <c:pt idx="44">
                  <c:v>40451</c:v>
                </c:pt>
                <c:pt idx="45">
                  <c:v>40482</c:v>
                </c:pt>
                <c:pt idx="46">
                  <c:v>40512</c:v>
                </c:pt>
                <c:pt idx="47">
                  <c:v>40543</c:v>
                </c:pt>
                <c:pt idx="48">
                  <c:v>40574</c:v>
                </c:pt>
                <c:pt idx="49">
                  <c:v>40602</c:v>
                </c:pt>
                <c:pt idx="50">
                  <c:v>40633</c:v>
                </c:pt>
                <c:pt idx="51">
                  <c:v>40663</c:v>
                </c:pt>
                <c:pt idx="52">
                  <c:v>40694</c:v>
                </c:pt>
                <c:pt idx="53">
                  <c:v>40724</c:v>
                </c:pt>
                <c:pt idx="54">
                  <c:v>40755</c:v>
                </c:pt>
                <c:pt idx="55">
                  <c:v>40786</c:v>
                </c:pt>
                <c:pt idx="56">
                  <c:v>40816</c:v>
                </c:pt>
                <c:pt idx="57">
                  <c:v>40847</c:v>
                </c:pt>
                <c:pt idx="58">
                  <c:v>40877</c:v>
                </c:pt>
                <c:pt idx="59">
                  <c:v>40908</c:v>
                </c:pt>
                <c:pt idx="60">
                  <c:v>40939</c:v>
                </c:pt>
                <c:pt idx="61">
                  <c:v>40968</c:v>
                </c:pt>
                <c:pt idx="62">
                  <c:v>40999</c:v>
                </c:pt>
                <c:pt idx="63">
                  <c:v>41029</c:v>
                </c:pt>
                <c:pt idx="64">
                  <c:v>41060</c:v>
                </c:pt>
                <c:pt idx="65">
                  <c:v>41090</c:v>
                </c:pt>
                <c:pt idx="66">
                  <c:v>41121</c:v>
                </c:pt>
                <c:pt idx="67">
                  <c:v>41152</c:v>
                </c:pt>
                <c:pt idx="68">
                  <c:v>41182</c:v>
                </c:pt>
                <c:pt idx="69">
                  <c:v>41213</c:v>
                </c:pt>
                <c:pt idx="70">
                  <c:v>41243</c:v>
                </c:pt>
                <c:pt idx="71">
                  <c:v>41274</c:v>
                </c:pt>
                <c:pt idx="72">
                  <c:v>41305</c:v>
                </c:pt>
                <c:pt idx="73">
                  <c:v>41333</c:v>
                </c:pt>
                <c:pt idx="74">
                  <c:v>41364</c:v>
                </c:pt>
                <c:pt idx="75">
                  <c:v>41394</c:v>
                </c:pt>
                <c:pt idx="76">
                  <c:v>41425</c:v>
                </c:pt>
                <c:pt idx="77">
                  <c:v>41455</c:v>
                </c:pt>
                <c:pt idx="78">
                  <c:v>41486</c:v>
                </c:pt>
                <c:pt idx="79">
                  <c:v>41517</c:v>
                </c:pt>
                <c:pt idx="80">
                  <c:v>41547</c:v>
                </c:pt>
                <c:pt idx="81">
                  <c:v>41578</c:v>
                </c:pt>
                <c:pt idx="82">
                  <c:v>41608</c:v>
                </c:pt>
                <c:pt idx="83">
                  <c:v>41639</c:v>
                </c:pt>
                <c:pt idx="84">
                  <c:v>41670</c:v>
                </c:pt>
                <c:pt idx="85">
                  <c:v>41698</c:v>
                </c:pt>
                <c:pt idx="86">
                  <c:v>41729</c:v>
                </c:pt>
                <c:pt idx="87">
                  <c:v>41759</c:v>
                </c:pt>
                <c:pt idx="88">
                  <c:v>41790</c:v>
                </c:pt>
                <c:pt idx="89">
                  <c:v>41820</c:v>
                </c:pt>
                <c:pt idx="90">
                  <c:v>41851</c:v>
                </c:pt>
                <c:pt idx="91">
                  <c:v>41882</c:v>
                </c:pt>
                <c:pt idx="92">
                  <c:v>41912</c:v>
                </c:pt>
                <c:pt idx="93">
                  <c:v>41943</c:v>
                </c:pt>
                <c:pt idx="94">
                  <c:v>41973</c:v>
                </c:pt>
                <c:pt idx="95">
                  <c:v>42004</c:v>
                </c:pt>
                <c:pt idx="96">
                  <c:v>42035</c:v>
                </c:pt>
                <c:pt idx="97">
                  <c:v>42063</c:v>
                </c:pt>
                <c:pt idx="98">
                  <c:v>42094</c:v>
                </c:pt>
                <c:pt idx="99">
                  <c:v>42124</c:v>
                </c:pt>
                <c:pt idx="100">
                  <c:v>42155</c:v>
                </c:pt>
                <c:pt idx="101">
                  <c:v>42185</c:v>
                </c:pt>
                <c:pt idx="102">
                  <c:v>42216</c:v>
                </c:pt>
                <c:pt idx="103">
                  <c:v>42247</c:v>
                </c:pt>
                <c:pt idx="104">
                  <c:v>42277</c:v>
                </c:pt>
                <c:pt idx="105">
                  <c:v>42308</c:v>
                </c:pt>
                <c:pt idx="106">
                  <c:v>42338</c:v>
                </c:pt>
                <c:pt idx="107">
                  <c:v>42369</c:v>
                </c:pt>
                <c:pt idx="108">
                  <c:v>42400</c:v>
                </c:pt>
                <c:pt idx="109">
                  <c:v>42429</c:v>
                </c:pt>
                <c:pt idx="110">
                  <c:v>42460</c:v>
                </c:pt>
                <c:pt idx="111">
                  <c:v>42490</c:v>
                </c:pt>
                <c:pt idx="112">
                  <c:v>42521</c:v>
                </c:pt>
                <c:pt idx="113">
                  <c:v>42551</c:v>
                </c:pt>
                <c:pt idx="114">
                  <c:v>42582</c:v>
                </c:pt>
                <c:pt idx="115">
                  <c:v>42613</c:v>
                </c:pt>
                <c:pt idx="116">
                  <c:v>42643</c:v>
                </c:pt>
                <c:pt idx="117">
                  <c:v>42674</c:v>
                </c:pt>
                <c:pt idx="118">
                  <c:v>42704</c:v>
                </c:pt>
                <c:pt idx="119">
                  <c:v>42735</c:v>
                </c:pt>
                <c:pt idx="120">
                  <c:v>42766</c:v>
                </c:pt>
                <c:pt idx="121">
                  <c:v>42794</c:v>
                </c:pt>
                <c:pt idx="122">
                  <c:v>42825</c:v>
                </c:pt>
                <c:pt idx="123">
                  <c:v>42855</c:v>
                </c:pt>
                <c:pt idx="124">
                  <c:v>42886</c:v>
                </c:pt>
                <c:pt idx="125">
                  <c:v>42916</c:v>
                </c:pt>
                <c:pt idx="126">
                  <c:v>42947</c:v>
                </c:pt>
                <c:pt idx="127">
                  <c:v>42978</c:v>
                </c:pt>
                <c:pt idx="128">
                  <c:v>43008</c:v>
                </c:pt>
                <c:pt idx="129">
                  <c:v>43039</c:v>
                </c:pt>
                <c:pt idx="130">
                  <c:v>43069</c:v>
                </c:pt>
                <c:pt idx="131">
                  <c:v>43100</c:v>
                </c:pt>
                <c:pt idx="132">
                  <c:v>43131</c:v>
                </c:pt>
                <c:pt idx="133">
                  <c:v>43159</c:v>
                </c:pt>
                <c:pt idx="134">
                  <c:v>43190</c:v>
                </c:pt>
                <c:pt idx="135">
                  <c:v>43220</c:v>
                </c:pt>
                <c:pt idx="136">
                  <c:v>43251</c:v>
                </c:pt>
                <c:pt idx="137">
                  <c:v>43281</c:v>
                </c:pt>
                <c:pt idx="138">
                  <c:v>43312</c:v>
                </c:pt>
                <c:pt idx="139">
                  <c:v>43343</c:v>
                </c:pt>
                <c:pt idx="140">
                  <c:v>43373</c:v>
                </c:pt>
                <c:pt idx="141">
                  <c:v>43404</c:v>
                </c:pt>
                <c:pt idx="142">
                  <c:v>43434</c:v>
                </c:pt>
                <c:pt idx="143">
                  <c:v>43465</c:v>
                </c:pt>
                <c:pt idx="144">
                  <c:v>43496</c:v>
                </c:pt>
                <c:pt idx="145">
                  <c:v>43524</c:v>
                </c:pt>
                <c:pt idx="146">
                  <c:v>43555</c:v>
                </c:pt>
                <c:pt idx="147">
                  <c:v>43585</c:v>
                </c:pt>
                <c:pt idx="148">
                  <c:v>43616</c:v>
                </c:pt>
                <c:pt idx="149">
                  <c:v>43646</c:v>
                </c:pt>
                <c:pt idx="150">
                  <c:v>43677</c:v>
                </c:pt>
                <c:pt idx="151">
                  <c:v>43708</c:v>
                </c:pt>
                <c:pt idx="152">
                  <c:v>43738</c:v>
                </c:pt>
                <c:pt idx="153">
                  <c:v>43769</c:v>
                </c:pt>
                <c:pt idx="154">
                  <c:v>43799</c:v>
                </c:pt>
                <c:pt idx="155">
                  <c:v>43830</c:v>
                </c:pt>
                <c:pt idx="156">
                  <c:v>43861</c:v>
                </c:pt>
                <c:pt idx="157">
                  <c:v>43890</c:v>
                </c:pt>
                <c:pt idx="158">
                  <c:v>43921</c:v>
                </c:pt>
                <c:pt idx="159">
                  <c:v>43951</c:v>
                </c:pt>
                <c:pt idx="160">
                  <c:v>43982</c:v>
                </c:pt>
                <c:pt idx="161">
                  <c:v>44012</c:v>
                </c:pt>
                <c:pt idx="162">
                  <c:v>44043</c:v>
                </c:pt>
                <c:pt idx="163">
                  <c:v>44074</c:v>
                </c:pt>
                <c:pt idx="164">
                  <c:v>44104</c:v>
                </c:pt>
                <c:pt idx="165">
                  <c:v>44135</c:v>
                </c:pt>
                <c:pt idx="166">
                  <c:v>44165</c:v>
                </c:pt>
                <c:pt idx="167">
                  <c:v>44196</c:v>
                </c:pt>
                <c:pt idx="168">
                  <c:v>44227</c:v>
                </c:pt>
                <c:pt idx="169">
                  <c:v>44255</c:v>
                </c:pt>
                <c:pt idx="170">
                  <c:v>44286</c:v>
                </c:pt>
                <c:pt idx="171">
                  <c:v>44316</c:v>
                </c:pt>
                <c:pt idx="172">
                  <c:v>44347</c:v>
                </c:pt>
                <c:pt idx="173">
                  <c:v>44377</c:v>
                </c:pt>
                <c:pt idx="174">
                  <c:v>44408</c:v>
                </c:pt>
                <c:pt idx="175">
                  <c:v>44439</c:v>
                </c:pt>
                <c:pt idx="176">
                  <c:v>44469</c:v>
                </c:pt>
                <c:pt idx="177">
                  <c:v>44500</c:v>
                </c:pt>
                <c:pt idx="178">
                  <c:v>44530</c:v>
                </c:pt>
                <c:pt idx="179">
                  <c:v>44561</c:v>
                </c:pt>
                <c:pt idx="180">
                  <c:v>44592</c:v>
                </c:pt>
                <c:pt idx="181">
                  <c:v>44620</c:v>
                </c:pt>
                <c:pt idx="182">
                  <c:v>44651</c:v>
                </c:pt>
                <c:pt idx="183">
                  <c:v>44681</c:v>
                </c:pt>
                <c:pt idx="184">
                  <c:v>44712</c:v>
                </c:pt>
                <c:pt idx="185">
                  <c:v>44742</c:v>
                </c:pt>
                <c:pt idx="186">
                  <c:v>44773</c:v>
                </c:pt>
                <c:pt idx="187">
                  <c:v>44804</c:v>
                </c:pt>
                <c:pt idx="188">
                  <c:v>44834</c:v>
                </c:pt>
                <c:pt idx="189">
                  <c:v>44865</c:v>
                </c:pt>
                <c:pt idx="190">
                  <c:v>44895</c:v>
                </c:pt>
                <c:pt idx="191">
                  <c:v>44926</c:v>
                </c:pt>
                <c:pt idx="192">
                  <c:v>44957</c:v>
                </c:pt>
                <c:pt idx="193">
                  <c:v>44985</c:v>
                </c:pt>
                <c:pt idx="194">
                  <c:v>45016</c:v>
                </c:pt>
                <c:pt idx="195">
                  <c:v>45046</c:v>
                </c:pt>
                <c:pt idx="196">
                  <c:v>45077</c:v>
                </c:pt>
                <c:pt idx="197">
                  <c:v>45107</c:v>
                </c:pt>
                <c:pt idx="198">
                  <c:v>45138</c:v>
                </c:pt>
                <c:pt idx="199">
                  <c:v>45169</c:v>
                </c:pt>
                <c:pt idx="200">
                  <c:v>45199</c:v>
                </c:pt>
                <c:pt idx="201">
                  <c:v>45230</c:v>
                </c:pt>
                <c:pt idx="202">
                  <c:v>45260</c:v>
                </c:pt>
                <c:pt idx="203">
                  <c:v>45291</c:v>
                </c:pt>
                <c:pt idx="204">
                  <c:v>45322</c:v>
                </c:pt>
                <c:pt idx="205">
                  <c:v>45351</c:v>
                </c:pt>
                <c:pt idx="206">
                  <c:v>45382</c:v>
                </c:pt>
                <c:pt idx="207">
                  <c:v>45412</c:v>
                </c:pt>
                <c:pt idx="208">
                  <c:v>45443</c:v>
                </c:pt>
                <c:pt idx="209">
                  <c:v>45473</c:v>
                </c:pt>
                <c:pt idx="210">
                  <c:v>45504</c:v>
                </c:pt>
                <c:pt idx="211">
                  <c:v>45535</c:v>
                </c:pt>
                <c:pt idx="212">
                  <c:v>45565</c:v>
                </c:pt>
                <c:pt idx="213">
                  <c:v>45596</c:v>
                </c:pt>
                <c:pt idx="214">
                  <c:v>45626</c:v>
                </c:pt>
                <c:pt idx="215">
                  <c:v>45657</c:v>
                </c:pt>
                <c:pt idx="216">
                  <c:v>45688</c:v>
                </c:pt>
                <c:pt idx="217">
                  <c:v>45716</c:v>
                </c:pt>
                <c:pt idx="218">
                  <c:v>45747</c:v>
                </c:pt>
                <c:pt idx="219">
                  <c:v>45777</c:v>
                </c:pt>
                <c:pt idx="220">
                  <c:v>45808</c:v>
                </c:pt>
                <c:pt idx="221">
                  <c:v>45838</c:v>
                </c:pt>
                <c:pt idx="222">
                  <c:v>45869</c:v>
                </c:pt>
                <c:pt idx="223">
                  <c:v>45900</c:v>
                </c:pt>
                <c:pt idx="224">
                  <c:v>45930</c:v>
                </c:pt>
                <c:pt idx="225">
                  <c:v>45961</c:v>
                </c:pt>
                <c:pt idx="226">
                  <c:v>45991</c:v>
                </c:pt>
                <c:pt idx="227">
                  <c:v>46022</c:v>
                </c:pt>
              </c:numCache>
            </c:numRef>
          </c:cat>
          <c:val>
            <c:numRef>
              <c:f>'Fig_0-20'!$X$116:$X$343</c:f>
              <c:numCache>
                <c:formatCode>General</c:formatCode>
                <c:ptCount val="228"/>
                <c:pt idx="113" formatCode="_(* #,##0.00_);_(* \(#,##0.00\);_(* &quot;-&quot;??_);_(@_)">
                  <c:v>17.802041572339046</c:v>
                </c:pt>
                <c:pt idx="114" formatCode="0.0">
                  <c:v>17.925355338078475</c:v>
                </c:pt>
                <c:pt idx="115" formatCode="0.0">
                  <c:v>18.047734760884726</c:v>
                </c:pt>
                <c:pt idx="116" formatCode="0.0">
                  <c:v>18.169190056759415</c:v>
                </c:pt>
                <c:pt idx="117" formatCode="0.0">
                  <c:v>18.289731293501177</c:v>
                </c:pt>
                <c:pt idx="118" formatCode="0.0">
                  <c:v>18.409368393384071</c:v>
                </c:pt>
                <c:pt idx="119" formatCode="0.0">
                  <c:v>18.528111135777923</c:v>
                </c:pt>
                <c:pt idx="120" formatCode="0.0">
                  <c:v>18.5556860051983</c:v>
                </c:pt>
                <c:pt idx="121" formatCode="0.0">
                  <c:v>18.522837168234471</c:v>
                </c:pt>
                <c:pt idx="122" formatCode="0.0">
                  <c:v>18.490388310221466</c:v>
                </c:pt>
                <c:pt idx="123" formatCode="0.0">
                  <c:v>18.458334910209071</c:v>
                </c:pt>
                <c:pt idx="124" formatCode="0.0">
                  <c:v>18.426672489571835</c:v>
                </c:pt>
                <c:pt idx="125" formatCode="0.0">
                  <c:v>18.395396611839601</c:v>
                </c:pt>
                <c:pt idx="126" formatCode="0.0">
                  <c:v>18.36450288252194</c:v>
                </c:pt>
                <c:pt idx="127" formatCode="0.0">
                  <c:v>18.333986948926988</c:v>
                </c:pt>
                <c:pt idx="128" formatCode="0.0">
                  <c:v>18.303844499974531</c:v>
                </c:pt>
                <c:pt idx="129" formatCode="0.0">
                  <c:v>18.274071266004015</c:v>
                </c:pt>
                <c:pt idx="130" formatCode="0.0">
                  <c:v>18.24466301857726</c:v>
                </c:pt>
                <c:pt idx="131" formatCode="0.0">
                  <c:v>18.215615570276452</c:v>
                </c:pt>
                <c:pt idx="132" formatCode="0.0">
                  <c:v>18.158486465434258</c:v>
                </c:pt>
                <c:pt idx="133" formatCode="0.0">
                  <c:v>18.07369260992516</c:v>
                </c:pt>
                <c:pt idx="134" formatCode="0.0">
                  <c:v>17.990013695117597</c:v>
                </c:pt>
                <c:pt idx="135" formatCode="0.0">
                  <c:v>17.907437380701094</c:v>
                </c:pt>
                <c:pt idx="136" formatCode="0.0">
                  <c:v>17.825951397262578</c:v>
                </c:pt>
                <c:pt idx="137" formatCode="0.0">
                  <c:v>17.745543547905584</c:v>
                </c:pt>
                <c:pt idx="138" formatCode="0.0">
                  <c:v>17.666201709793885</c:v>
                </c:pt>
                <c:pt idx="139" formatCode="0.0">
                  <c:v>17.587913835620693</c:v>
                </c:pt>
                <c:pt idx="140" formatCode="0.0">
                  <c:v>17.510667955005637</c:v>
                </c:pt>
                <c:pt idx="141" formatCode="0.0">
                  <c:v>17.434452175820692</c:v>
                </c:pt>
                <c:pt idx="142" formatCode="0.0">
                  <c:v>17.359254685446956</c:v>
                </c:pt>
                <c:pt idx="143" formatCode="0.0">
                  <c:v>17.285063751963673</c:v>
                </c:pt>
                <c:pt idx="144" formatCode="0.0">
                  <c:v>17.211867725271393</c:v>
                </c:pt>
                <c:pt idx="145" formatCode="0.0">
                  <c:v>17.139655038150391</c:v>
                </c:pt>
                <c:pt idx="146" formatCode="0.0">
                  <c:v>17.06841420725652</c:v>
                </c:pt>
                <c:pt idx="147" formatCode="0.0">
                  <c:v>16.998133834055437</c:v>
                </c:pt>
                <c:pt idx="148" formatCode="0.0">
                  <c:v>16.928802605697264</c:v>
                </c:pt>
                <c:pt idx="149" formatCode="0.0">
                  <c:v>16.860409295832799</c:v>
                </c:pt>
                <c:pt idx="150" formatCode="0.0">
                  <c:v>16.792942765373098</c:v>
                </c:pt>
                <c:pt idx="151" formatCode="0.0">
                  <c:v>16.726391963193752</c:v>
                </c:pt>
                <c:pt idx="152" formatCode="0.0">
                  <c:v>16.660745926785328</c:v>
                </c:pt>
                <c:pt idx="153" formatCode="0.0">
                  <c:v>16.595993782851544</c:v>
                </c:pt>
                <c:pt idx="154" formatCode="0.0">
                  <c:v>16.532124747856511</c:v>
                </c:pt>
                <c:pt idx="155" formatCode="0.0">
                  <c:v>16.469128128522449</c:v>
                </c:pt>
                <c:pt idx="156" formatCode="0.0">
                  <c:v>16.406993322279455</c:v>
                </c:pt>
                <c:pt idx="157" formatCode="0.0">
                  <c:v>16.345709817668354</c:v>
                </c:pt>
                <c:pt idx="158" formatCode="0.0">
                  <c:v>16.285267194698431</c:v>
                </c:pt>
                <c:pt idx="159" formatCode="0.0">
                  <c:v>16.225655125160927</c:v>
                </c:pt>
                <c:pt idx="160" formatCode="0.0">
                  <c:v>16.166863372900046</c:v>
                </c:pt>
                <c:pt idx="161" formatCode="0.0">
                  <c:v>16.108881794042357</c:v>
                </c:pt>
                <c:pt idx="162" formatCode="0.0">
                  <c:v>16.051700337186197</c:v>
                </c:pt>
                <c:pt idx="163" formatCode="0.0">
                  <c:v>15.995309043552181</c:v>
                </c:pt>
                <c:pt idx="164" formatCode="0.0">
                  <c:v>15.93969804709594</c:v>
                </c:pt>
                <c:pt idx="165" formatCode="0.0">
                  <c:v>15.884857574584547</c:v>
                </c:pt>
                <c:pt idx="166" formatCode="0.0">
                  <c:v>15.8307779456376</c:v>
                </c:pt>
                <c:pt idx="167" formatCode="0.0">
                  <c:v>15.777449572734215</c:v>
                </c:pt>
                <c:pt idx="168" formatCode="0.0">
                  <c:v>15.724862961187053</c:v>
                </c:pt>
                <c:pt idx="169" formatCode="0.0">
                  <c:v>15.673008709084533</c:v>
                </c:pt>
                <c:pt idx="170" formatCode="0.0">
                  <c:v>15.621877507202225</c:v>
                </c:pt>
                <c:pt idx="171" formatCode="0.0">
                  <c:v>15.571460138884634</c:v>
                </c:pt>
                <c:pt idx="172" formatCode="0.0">
                  <c:v>15.521747479898321</c:v>
                </c:pt>
                <c:pt idx="173" formatCode="0.0">
                  <c:v>15.472730498257452</c:v>
                </c:pt>
                <c:pt idx="174" formatCode="0.0">
                  <c:v>15.424400254022729</c:v>
                </c:pt>
                <c:pt idx="175" formatCode="0.0">
                  <c:v>15.376747899074754</c:v>
                </c:pt>
                <c:pt idx="176" formatCode="0.0">
                  <c:v>15.329764676862725</c:v>
                </c:pt>
                <c:pt idx="177" formatCode="0.0">
                  <c:v>15.283441922129478</c:v>
                </c:pt>
                <c:pt idx="178" formatCode="0.0">
                  <c:v>15.237771060613714</c:v>
                </c:pt>
                <c:pt idx="179" formatCode="0.0">
                  <c:v>15.192743608730403</c:v>
                </c:pt>
                <c:pt idx="180" formatCode="0.0">
                  <c:v>15.148351173230134</c:v>
                </c:pt>
                <c:pt idx="181" formatCode="0.0">
                  <c:v>15.104585450838433</c:v>
                </c:pt>
                <c:pt idx="182" formatCode="0.0">
                  <c:v>15.061438227875685</c:v>
                </c:pt>
                <c:pt idx="183" formatCode="0.0">
                  <c:v>15.01890137985866</c:v>
                </c:pt>
                <c:pt idx="184" formatCode="0.0">
                  <c:v>14.976966871084343</c:v>
                </c:pt>
                <c:pt idx="185" formatCode="0.0">
                  <c:v>14.935626754196859</c:v>
                </c:pt>
                <c:pt idx="186" formatCode="0.0">
                  <c:v>14.894873169738288</c:v>
                </c:pt>
                <c:pt idx="187" formatCode="0.0">
                  <c:v>14.854698345684055</c:v>
                </c:pt>
                <c:pt idx="188" formatCode="0.0">
                  <c:v>14.815094596963693</c:v>
                </c:pt>
                <c:pt idx="189" formatCode="0.0">
                  <c:v>14.776054324967589</c:v>
                </c:pt>
                <c:pt idx="190" formatCode="0.0">
                  <c:v>14.737570017040493</c:v>
                </c:pt>
                <c:pt idx="191" formatCode="0.0">
                  <c:v>14.699634245962375</c:v>
                </c:pt>
                <c:pt idx="192" formatCode="0.0">
                  <c:v>14.662239669417305</c:v>
                </c:pt>
                <c:pt idx="193" formatCode="0.0">
                  <c:v>14.625379029451031</c:v>
                </c:pt>
                <c:pt idx="194" formatCode="0.0">
                  <c:v>14.589045151917817</c:v>
                </c:pt>
                <c:pt idx="195" formatCode="0.0">
                  <c:v>14.553230945917109</c:v>
                </c:pt>
                <c:pt idx="196" formatCode="0.0">
                  <c:v>14.517929403220698</c:v>
                </c:pt>
                <c:pt idx="197" formatCode="0.0">
                  <c:v>14.483133597690914</c:v>
                </c:pt>
                <c:pt idx="198" formatCode="0.0">
                  <c:v>14.448836684690267</c:v>
                </c:pt>
                <c:pt idx="199" formatCode="0.0">
                  <c:v>14.415031900483337</c:v>
                </c:pt>
                <c:pt idx="200" formatCode="0.0">
                  <c:v>14.381712561631115</c:v>
                </c:pt>
                <c:pt idx="201" formatCode="0.0">
                  <c:v>14.348872064378567</c:v>
                </c:pt>
                <c:pt idx="202" formatCode="0.0">
                  <c:v>14.316503884035706</c:v>
                </c:pt>
                <c:pt idx="203" formatCode="0.0">
                  <c:v>14.284601574352749</c:v>
                </c:pt>
                <c:pt idx="204" formatCode="0.0">
                  <c:v>14.253158766889815</c:v>
                </c:pt>
                <c:pt idx="205" formatCode="0.0">
                  <c:v>14.22216917038153</c:v>
                </c:pt>
                <c:pt idx="206" formatCode="0.0">
                  <c:v>14.191626570097062</c:v>
                </c:pt>
                <c:pt idx="207" formatCode="0.0">
                  <c:v>14.161524827195912</c:v>
                </c:pt>
                <c:pt idx="208" formatCode="0.0">
                  <c:v>14.13185787807992</c:v>
                </c:pt>
                <c:pt idx="209" formatCode="0.0">
                  <c:v>14.10261973374187</c:v>
                </c:pt>
                <c:pt idx="210" formatCode="0.0">
                  <c:v>14.07380447911105</c:v>
                </c:pt>
                <c:pt idx="211" formatCode="0.0">
                  <c:v>14.045406272396109</c:v>
                </c:pt>
                <c:pt idx="212" formatCode="0.0">
                  <c:v>14.017419344425612</c:v>
                </c:pt>
                <c:pt idx="213" formatCode="0.0">
                  <c:v>13.989837997986612</c:v>
                </c:pt>
                <c:pt idx="214" formatCode="0.0">
                  <c:v>13.96265660716155</c:v>
                </c:pt>
                <c:pt idx="215" formatCode="0.0">
                  <c:v>13.935869616663807</c:v>
                </c:pt>
                <c:pt idx="216" formatCode="0.0">
                  <c:v>13.909471541172222</c:v>
                </c:pt>
                <c:pt idx="217" formatCode="0.0">
                  <c:v>13.883456964664875</c:v>
                </c:pt>
                <c:pt idx="218" formatCode="0.0">
                  <c:v>13.85782053975236</c:v>
                </c:pt>
                <c:pt idx="219" formatCode="0.0">
                  <c:v>13.832556987010946</c:v>
                </c:pt>
                <c:pt idx="220" formatCode="0.0">
                  <c:v>13.807661094315716</c:v>
                </c:pt>
                <c:pt idx="221" formatCode="0.0">
                  <c:v>13.783127716174119</c:v>
                </c:pt>
                <c:pt idx="222" formatCode="0.0">
                  <c:v>13.75895177306003</c:v>
                </c:pt>
                <c:pt idx="223" formatCode="0.0">
                  <c:v>13.735128250748636</c:v>
                </c:pt>
                <c:pt idx="224" formatCode="0.0">
                  <c:v>13.711652199652338</c:v>
                </c:pt>
                <c:pt idx="225" formatCode="0.0">
                  <c:v>13.688518734157935</c:v>
                </c:pt>
                <c:pt idx="226" formatCode="0.0">
                  <c:v>13.665723031965205</c:v>
                </c:pt>
                <c:pt idx="227" formatCode="0.0">
                  <c:v>13.643260333427152</c:v>
                </c:pt>
              </c:numCache>
            </c:numRef>
          </c:val>
          <c:extLst xmlns:c16r2="http://schemas.microsoft.com/office/drawing/2015/06/chart">
            <c:ext xmlns:c16="http://schemas.microsoft.com/office/drawing/2014/chart" uri="{C3380CC4-5D6E-409C-BE32-E72D297353CC}">
              <c16:uniqueId val="{00000002-230B-49B3-A1DF-7A0435F9CB76}"/>
            </c:ext>
          </c:extLst>
        </c:ser>
        <c:ser>
          <c:idx val="3"/>
          <c:order val="3"/>
          <c:tx>
            <c:strRef>
              <c:f>'Fig_0-20'!$AZ$11</c:f>
              <c:strCache>
                <c:ptCount val="1"/>
                <c:pt idx="0">
                  <c:v>30% write off ratio and slow bank loans growth</c:v>
                </c:pt>
              </c:strCache>
            </c:strRef>
          </c:tx>
          <c:spPr>
            <a:ln w="25400" cap="rnd" cmpd="sng" algn="ctr">
              <a:solidFill>
                <a:srgbClr val="7F0506"/>
              </a:solidFill>
              <a:prstDash val="solid"/>
              <a:round/>
            </a:ln>
            <a:effectLst/>
          </c:spPr>
          <c:marker>
            <c:symbol val="none"/>
          </c:marker>
          <c:cat>
            <c:numRef>
              <c:f>'Fig_0-20'!$A$116:$A$343</c:f>
              <c:numCache>
                <c:formatCode>dd\-mm\-yyyy</c:formatCode>
                <c:ptCount val="228"/>
                <c:pt idx="0">
                  <c:v>39113</c:v>
                </c:pt>
                <c:pt idx="1">
                  <c:v>39141</c:v>
                </c:pt>
                <c:pt idx="2">
                  <c:v>39172</c:v>
                </c:pt>
                <c:pt idx="3">
                  <c:v>39202</c:v>
                </c:pt>
                <c:pt idx="4">
                  <c:v>39233</c:v>
                </c:pt>
                <c:pt idx="5">
                  <c:v>39263</c:v>
                </c:pt>
                <c:pt idx="6">
                  <c:v>39294</c:v>
                </c:pt>
                <c:pt idx="7">
                  <c:v>39325</c:v>
                </c:pt>
                <c:pt idx="8">
                  <c:v>39355</c:v>
                </c:pt>
                <c:pt idx="9">
                  <c:v>39386</c:v>
                </c:pt>
                <c:pt idx="10">
                  <c:v>39416</c:v>
                </c:pt>
                <c:pt idx="11">
                  <c:v>39447</c:v>
                </c:pt>
                <c:pt idx="12">
                  <c:v>39478</c:v>
                </c:pt>
                <c:pt idx="13">
                  <c:v>39507</c:v>
                </c:pt>
                <c:pt idx="14">
                  <c:v>39538</c:v>
                </c:pt>
                <c:pt idx="15">
                  <c:v>39568</c:v>
                </c:pt>
                <c:pt idx="16">
                  <c:v>39599</c:v>
                </c:pt>
                <c:pt idx="17">
                  <c:v>39629</c:v>
                </c:pt>
                <c:pt idx="18">
                  <c:v>39660</c:v>
                </c:pt>
                <c:pt idx="19">
                  <c:v>39691</c:v>
                </c:pt>
                <c:pt idx="20">
                  <c:v>39721</c:v>
                </c:pt>
                <c:pt idx="21">
                  <c:v>39752</c:v>
                </c:pt>
                <c:pt idx="22">
                  <c:v>39782</c:v>
                </c:pt>
                <c:pt idx="23">
                  <c:v>39813</c:v>
                </c:pt>
                <c:pt idx="24">
                  <c:v>39844</c:v>
                </c:pt>
                <c:pt idx="25">
                  <c:v>39872</c:v>
                </c:pt>
                <c:pt idx="26">
                  <c:v>39903</c:v>
                </c:pt>
                <c:pt idx="27">
                  <c:v>39933</c:v>
                </c:pt>
                <c:pt idx="28">
                  <c:v>39964</c:v>
                </c:pt>
                <c:pt idx="29">
                  <c:v>39994</c:v>
                </c:pt>
                <c:pt idx="30">
                  <c:v>40025</c:v>
                </c:pt>
                <c:pt idx="31">
                  <c:v>40056</c:v>
                </c:pt>
                <c:pt idx="32">
                  <c:v>40086</c:v>
                </c:pt>
                <c:pt idx="33">
                  <c:v>40117</c:v>
                </c:pt>
                <c:pt idx="34">
                  <c:v>40147</c:v>
                </c:pt>
                <c:pt idx="35">
                  <c:v>40178</c:v>
                </c:pt>
                <c:pt idx="36">
                  <c:v>40209</c:v>
                </c:pt>
                <c:pt idx="37">
                  <c:v>40237</c:v>
                </c:pt>
                <c:pt idx="38">
                  <c:v>40268</c:v>
                </c:pt>
                <c:pt idx="39">
                  <c:v>40298</c:v>
                </c:pt>
                <c:pt idx="40">
                  <c:v>40329</c:v>
                </c:pt>
                <c:pt idx="41">
                  <c:v>40359</c:v>
                </c:pt>
                <c:pt idx="42">
                  <c:v>40390</c:v>
                </c:pt>
                <c:pt idx="43">
                  <c:v>40421</c:v>
                </c:pt>
                <c:pt idx="44">
                  <c:v>40451</c:v>
                </c:pt>
                <c:pt idx="45">
                  <c:v>40482</c:v>
                </c:pt>
                <c:pt idx="46">
                  <c:v>40512</c:v>
                </c:pt>
                <c:pt idx="47">
                  <c:v>40543</c:v>
                </c:pt>
                <c:pt idx="48">
                  <c:v>40574</c:v>
                </c:pt>
                <c:pt idx="49">
                  <c:v>40602</c:v>
                </c:pt>
                <c:pt idx="50">
                  <c:v>40633</c:v>
                </c:pt>
                <c:pt idx="51">
                  <c:v>40663</c:v>
                </c:pt>
                <c:pt idx="52">
                  <c:v>40694</c:v>
                </c:pt>
                <c:pt idx="53">
                  <c:v>40724</c:v>
                </c:pt>
                <c:pt idx="54">
                  <c:v>40755</c:v>
                </c:pt>
                <c:pt idx="55">
                  <c:v>40786</c:v>
                </c:pt>
                <c:pt idx="56">
                  <c:v>40816</c:v>
                </c:pt>
                <c:pt idx="57">
                  <c:v>40847</c:v>
                </c:pt>
                <c:pt idx="58">
                  <c:v>40877</c:v>
                </c:pt>
                <c:pt idx="59">
                  <c:v>40908</c:v>
                </c:pt>
                <c:pt idx="60">
                  <c:v>40939</c:v>
                </c:pt>
                <c:pt idx="61">
                  <c:v>40968</c:v>
                </c:pt>
                <c:pt idx="62">
                  <c:v>40999</c:v>
                </c:pt>
                <c:pt idx="63">
                  <c:v>41029</c:v>
                </c:pt>
                <c:pt idx="64">
                  <c:v>41060</c:v>
                </c:pt>
                <c:pt idx="65">
                  <c:v>41090</c:v>
                </c:pt>
                <c:pt idx="66">
                  <c:v>41121</c:v>
                </c:pt>
                <c:pt idx="67">
                  <c:v>41152</c:v>
                </c:pt>
                <c:pt idx="68">
                  <c:v>41182</c:v>
                </c:pt>
                <c:pt idx="69">
                  <c:v>41213</c:v>
                </c:pt>
                <c:pt idx="70">
                  <c:v>41243</c:v>
                </c:pt>
                <c:pt idx="71">
                  <c:v>41274</c:v>
                </c:pt>
                <c:pt idx="72">
                  <c:v>41305</c:v>
                </c:pt>
                <c:pt idx="73">
                  <c:v>41333</c:v>
                </c:pt>
                <c:pt idx="74">
                  <c:v>41364</c:v>
                </c:pt>
                <c:pt idx="75">
                  <c:v>41394</c:v>
                </c:pt>
                <c:pt idx="76">
                  <c:v>41425</c:v>
                </c:pt>
                <c:pt idx="77">
                  <c:v>41455</c:v>
                </c:pt>
                <c:pt idx="78">
                  <c:v>41486</c:v>
                </c:pt>
                <c:pt idx="79">
                  <c:v>41517</c:v>
                </c:pt>
                <c:pt idx="80">
                  <c:v>41547</c:v>
                </c:pt>
                <c:pt idx="81">
                  <c:v>41578</c:v>
                </c:pt>
                <c:pt idx="82">
                  <c:v>41608</c:v>
                </c:pt>
                <c:pt idx="83">
                  <c:v>41639</c:v>
                </c:pt>
                <c:pt idx="84">
                  <c:v>41670</c:v>
                </c:pt>
                <c:pt idx="85">
                  <c:v>41698</c:v>
                </c:pt>
                <c:pt idx="86">
                  <c:v>41729</c:v>
                </c:pt>
                <c:pt idx="87">
                  <c:v>41759</c:v>
                </c:pt>
                <c:pt idx="88">
                  <c:v>41790</c:v>
                </c:pt>
                <c:pt idx="89">
                  <c:v>41820</c:v>
                </c:pt>
                <c:pt idx="90">
                  <c:v>41851</c:v>
                </c:pt>
                <c:pt idx="91">
                  <c:v>41882</c:v>
                </c:pt>
                <c:pt idx="92">
                  <c:v>41912</c:v>
                </c:pt>
                <c:pt idx="93">
                  <c:v>41943</c:v>
                </c:pt>
                <c:pt idx="94">
                  <c:v>41973</c:v>
                </c:pt>
                <c:pt idx="95">
                  <c:v>42004</c:v>
                </c:pt>
                <c:pt idx="96">
                  <c:v>42035</c:v>
                </c:pt>
                <c:pt idx="97">
                  <c:v>42063</c:v>
                </c:pt>
                <c:pt idx="98">
                  <c:v>42094</c:v>
                </c:pt>
                <c:pt idx="99">
                  <c:v>42124</c:v>
                </c:pt>
                <c:pt idx="100">
                  <c:v>42155</c:v>
                </c:pt>
                <c:pt idx="101">
                  <c:v>42185</c:v>
                </c:pt>
                <c:pt idx="102">
                  <c:v>42216</c:v>
                </c:pt>
                <c:pt idx="103">
                  <c:v>42247</c:v>
                </c:pt>
                <c:pt idx="104">
                  <c:v>42277</c:v>
                </c:pt>
                <c:pt idx="105">
                  <c:v>42308</c:v>
                </c:pt>
                <c:pt idx="106">
                  <c:v>42338</c:v>
                </c:pt>
                <c:pt idx="107">
                  <c:v>42369</c:v>
                </c:pt>
                <c:pt idx="108">
                  <c:v>42400</c:v>
                </c:pt>
                <c:pt idx="109">
                  <c:v>42429</c:v>
                </c:pt>
                <c:pt idx="110">
                  <c:v>42460</c:v>
                </c:pt>
                <c:pt idx="111">
                  <c:v>42490</c:v>
                </c:pt>
                <c:pt idx="112">
                  <c:v>42521</c:v>
                </c:pt>
                <c:pt idx="113">
                  <c:v>42551</c:v>
                </c:pt>
                <c:pt idx="114">
                  <c:v>42582</c:v>
                </c:pt>
                <c:pt idx="115">
                  <c:v>42613</c:v>
                </c:pt>
                <c:pt idx="116">
                  <c:v>42643</c:v>
                </c:pt>
                <c:pt idx="117">
                  <c:v>42674</c:v>
                </c:pt>
                <c:pt idx="118">
                  <c:v>42704</c:v>
                </c:pt>
                <c:pt idx="119">
                  <c:v>42735</c:v>
                </c:pt>
                <c:pt idx="120">
                  <c:v>42766</c:v>
                </c:pt>
                <c:pt idx="121">
                  <c:v>42794</c:v>
                </c:pt>
                <c:pt idx="122">
                  <c:v>42825</c:v>
                </c:pt>
                <c:pt idx="123">
                  <c:v>42855</c:v>
                </c:pt>
                <c:pt idx="124">
                  <c:v>42886</c:v>
                </c:pt>
                <c:pt idx="125">
                  <c:v>42916</c:v>
                </c:pt>
                <c:pt idx="126">
                  <c:v>42947</c:v>
                </c:pt>
                <c:pt idx="127">
                  <c:v>42978</c:v>
                </c:pt>
                <c:pt idx="128">
                  <c:v>43008</c:v>
                </c:pt>
                <c:pt idx="129">
                  <c:v>43039</c:v>
                </c:pt>
                <c:pt idx="130">
                  <c:v>43069</c:v>
                </c:pt>
                <c:pt idx="131">
                  <c:v>43100</c:v>
                </c:pt>
                <c:pt idx="132">
                  <c:v>43131</c:v>
                </c:pt>
                <c:pt idx="133">
                  <c:v>43159</c:v>
                </c:pt>
                <c:pt idx="134">
                  <c:v>43190</c:v>
                </c:pt>
                <c:pt idx="135">
                  <c:v>43220</c:v>
                </c:pt>
                <c:pt idx="136">
                  <c:v>43251</c:v>
                </c:pt>
                <c:pt idx="137">
                  <c:v>43281</c:v>
                </c:pt>
                <c:pt idx="138">
                  <c:v>43312</c:v>
                </c:pt>
                <c:pt idx="139">
                  <c:v>43343</c:v>
                </c:pt>
                <c:pt idx="140">
                  <c:v>43373</c:v>
                </c:pt>
                <c:pt idx="141">
                  <c:v>43404</c:v>
                </c:pt>
                <c:pt idx="142">
                  <c:v>43434</c:v>
                </c:pt>
                <c:pt idx="143">
                  <c:v>43465</c:v>
                </c:pt>
                <c:pt idx="144">
                  <c:v>43496</c:v>
                </c:pt>
                <c:pt idx="145">
                  <c:v>43524</c:v>
                </c:pt>
                <c:pt idx="146">
                  <c:v>43555</c:v>
                </c:pt>
                <c:pt idx="147">
                  <c:v>43585</c:v>
                </c:pt>
                <c:pt idx="148">
                  <c:v>43616</c:v>
                </c:pt>
                <c:pt idx="149">
                  <c:v>43646</c:v>
                </c:pt>
                <c:pt idx="150">
                  <c:v>43677</c:v>
                </c:pt>
                <c:pt idx="151">
                  <c:v>43708</c:v>
                </c:pt>
                <c:pt idx="152">
                  <c:v>43738</c:v>
                </c:pt>
                <c:pt idx="153">
                  <c:v>43769</c:v>
                </c:pt>
                <c:pt idx="154">
                  <c:v>43799</c:v>
                </c:pt>
                <c:pt idx="155">
                  <c:v>43830</c:v>
                </c:pt>
                <c:pt idx="156">
                  <c:v>43861</c:v>
                </c:pt>
                <c:pt idx="157">
                  <c:v>43890</c:v>
                </c:pt>
                <c:pt idx="158">
                  <c:v>43921</c:v>
                </c:pt>
                <c:pt idx="159">
                  <c:v>43951</c:v>
                </c:pt>
                <c:pt idx="160">
                  <c:v>43982</c:v>
                </c:pt>
                <c:pt idx="161">
                  <c:v>44012</c:v>
                </c:pt>
                <c:pt idx="162">
                  <c:v>44043</c:v>
                </c:pt>
                <c:pt idx="163">
                  <c:v>44074</c:v>
                </c:pt>
                <c:pt idx="164">
                  <c:v>44104</c:v>
                </c:pt>
                <c:pt idx="165">
                  <c:v>44135</c:v>
                </c:pt>
                <c:pt idx="166">
                  <c:v>44165</c:v>
                </c:pt>
                <c:pt idx="167">
                  <c:v>44196</c:v>
                </c:pt>
                <c:pt idx="168">
                  <c:v>44227</c:v>
                </c:pt>
                <c:pt idx="169">
                  <c:v>44255</c:v>
                </c:pt>
                <c:pt idx="170">
                  <c:v>44286</c:v>
                </c:pt>
                <c:pt idx="171">
                  <c:v>44316</c:v>
                </c:pt>
                <c:pt idx="172">
                  <c:v>44347</c:v>
                </c:pt>
                <c:pt idx="173">
                  <c:v>44377</c:v>
                </c:pt>
                <c:pt idx="174">
                  <c:v>44408</c:v>
                </c:pt>
                <c:pt idx="175">
                  <c:v>44439</c:v>
                </c:pt>
                <c:pt idx="176">
                  <c:v>44469</c:v>
                </c:pt>
                <c:pt idx="177">
                  <c:v>44500</c:v>
                </c:pt>
                <c:pt idx="178">
                  <c:v>44530</c:v>
                </c:pt>
                <c:pt idx="179">
                  <c:v>44561</c:v>
                </c:pt>
                <c:pt idx="180">
                  <c:v>44592</c:v>
                </c:pt>
                <c:pt idx="181">
                  <c:v>44620</c:v>
                </c:pt>
                <c:pt idx="182">
                  <c:v>44651</c:v>
                </c:pt>
                <c:pt idx="183">
                  <c:v>44681</c:v>
                </c:pt>
                <c:pt idx="184">
                  <c:v>44712</c:v>
                </c:pt>
                <c:pt idx="185">
                  <c:v>44742</c:v>
                </c:pt>
                <c:pt idx="186">
                  <c:v>44773</c:v>
                </c:pt>
                <c:pt idx="187">
                  <c:v>44804</c:v>
                </c:pt>
                <c:pt idx="188">
                  <c:v>44834</c:v>
                </c:pt>
                <c:pt idx="189">
                  <c:v>44865</c:v>
                </c:pt>
                <c:pt idx="190">
                  <c:v>44895</c:v>
                </c:pt>
                <c:pt idx="191">
                  <c:v>44926</c:v>
                </c:pt>
                <c:pt idx="192">
                  <c:v>44957</c:v>
                </c:pt>
                <c:pt idx="193">
                  <c:v>44985</c:v>
                </c:pt>
                <c:pt idx="194">
                  <c:v>45016</c:v>
                </c:pt>
                <c:pt idx="195">
                  <c:v>45046</c:v>
                </c:pt>
                <c:pt idx="196">
                  <c:v>45077</c:v>
                </c:pt>
                <c:pt idx="197">
                  <c:v>45107</c:v>
                </c:pt>
                <c:pt idx="198">
                  <c:v>45138</c:v>
                </c:pt>
                <c:pt idx="199">
                  <c:v>45169</c:v>
                </c:pt>
                <c:pt idx="200">
                  <c:v>45199</c:v>
                </c:pt>
                <c:pt idx="201">
                  <c:v>45230</c:v>
                </c:pt>
                <c:pt idx="202">
                  <c:v>45260</c:v>
                </c:pt>
                <c:pt idx="203">
                  <c:v>45291</c:v>
                </c:pt>
                <c:pt idx="204">
                  <c:v>45322</c:v>
                </c:pt>
                <c:pt idx="205">
                  <c:v>45351</c:v>
                </c:pt>
                <c:pt idx="206">
                  <c:v>45382</c:v>
                </c:pt>
                <c:pt idx="207">
                  <c:v>45412</c:v>
                </c:pt>
                <c:pt idx="208">
                  <c:v>45443</c:v>
                </c:pt>
                <c:pt idx="209">
                  <c:v>45473</c:v>
                </c:pt>
                <c:pt idx="210">
                  <c:v>45504</c:v>
                </c:pt>
                <c:pt idx="211">
                  <c:v>45535</c:v>
                </c:pt>
                <c:pt idx="212">
                  <c:v>45565</c:v>
                </c:pt>
                <c:pt idx="213">
                  <c:v>45596</c:v>
                </c:pt>
                <c:pt idx="214">
                  <c:v>45626</c:v>
                </c:pt>
                <c:pt idx="215">
                  <c:v>45657</c:v>
                </c:pt>
                <c:pt idx="216">
                  <c:v>45688</c:v>
                </c:pt>
                <c:pt idx="217">
                  <c:v>45716</c:v>
                </c:pt>
                <c:pt idx="218">
                  <c:v>45747</c:v>
                </c:pt>
                <c:pt idx="219">
                  <c:v>45777</c:v>
                </c:pt>
                <c:pt idx="220">
                  <c:v>45808</c:v>
                </c:pt>
                <c:pt idx="221">
                  <c:v>45838</c:v>
                </c:pt>
                <c:pt idx="222">
                  <c:v>45869</c:v>
                </c:pt>
                <c:pt idx="223">
                  <c:v>45900</c:v>
                </c:pt>
                <c:pt idx="224">
                  <c:v>45930</c:v>
                </c:pt>
                <c:pt idx="225">
                  <c:v>45961</c:v>
                </c:pt>
                <c:pt idx="226">
                  <c:v>45991</c:v>
                </c:pt>
                <c:pt idx="227">
                  <c:v>46022</c:v>
                </c:pt>
              </c:numCache>
            </c:numRef>
          </c:cat>
          <c:val>
            <c:numRef>
              <c:f>'Fig_0-20'!$BB$116:$BB$343</c:f>
              <c:numCache>
                <c:formatCode>General</c:formatCode>
                <c:ptCount val="228"/>
                <c:pt idx="113" formatCode="_(* #,##0.00_);_(* \(#,##0.00\);_(* &quot;-&quot;??_);_(@_)">
                  <c:v>17.802041572339046</c:v>
                </c:pt>
                <c:pt idx="114" formatCode="0.0">
                  <c:v>17.925355338078475</c:v>
                </c:pt>
                <c:pt idx="115" formatCode="0.0">
                  <c:v>18.047734760884726</c:v>
                </c:pt>
                <c:pt idx="116" formatCode="0.0">
                  <c:v>18.169190056759415</c:v>
                </c:pt>
                <c:pt idx="117" formatCode="0.0">
                  <c:v>18.289731293501177</c:v>
                </c:pt>
                <c:pt idx="118" formatCode="0.0">
                  <c:v>18.409368393384071</c:v>
                </c:pt>
                <c:pt idx="119" formatCode="0.0">
                  <c:v>18.528111135777923</c:v>
                </c:pt>
                <c:pt idx="120" formatCode="0.0">
                  <c:v>18.461126120392532</c:v>
                </c:pt>
                <c:pt idx="121" formatCode="0.0">
                  <c:v>18.3035681404555</c:v>
                </c:pt>
                <c:pt idx="122" formatCode="0.0">
                  <c:v>18.148777821789576</c:v>
                </c:pt>
                <c:pt idx="123" formatCode="0.0">
                  <c:v>17.996718456681606</c:v>
                </c:pt>
                <c:pt idx="124" formatCode="0.0">
                  <c:v>17.847353354720486</c:v>
                </c:pt>
                <c:pt idx="125" formatCode="0.0">
                  <c:v>17.700645864749958</c:v>
                </c:pt>
                <c:pt idx="126" formatCode="0.0">
                  <c:v>17.556559395922331</c:v>
                </c:pt>
                <c:pt idx="127" formatCode="0.0">
                  <c:v>17.415057437867329</c:v>
                </c:pt>
                <c:pt idx="128" formatCode="0.0">
                  <c:v>17.276103579991013</c:v>
                </c:pt>
                <c:pt idx="129" formatCode="0.0">
                  <c:v>17.139661529920598</c:v>
                </c:pt>
                <c:pt idx="130" formatCode="0.0">
                  <c:v>17.005695131111128</c:v>
                </c:pt>
                <c:pt idx="131" formatCode="0.0">
                  <c:v>16.874168379631065</c:v>
                </c:pt>
                <c:pt idx="132" formatCode="0.0">
                  <c:v>16.717175496395633</c:v>
                </c:pt>
                <c:pt idx="133" formatCode="0.0">
                  <c:v>16.535347149493319</c:v>
                </c:pt>
                <c:pt idx="134" formatCode="0.0">
                  <c:v>16.357021507560226</c:v>
                </c:pt>
                <c:pt idx="135" formatCode="0.0">
                  <c:v>16.182146867122746</c:v>
                </c:pt>
                <c:pt idx="136" formatCode="0.0">
                  <c:v>16.010671609610991</c:v>
                </c:pt>
                <c:pt idx="137" formatCode="0.0">
                  <c:v>15.842544235419016</c:v>
                </c:pt>
                <c:pt idx="138" formatCode="0.0">
                  <c:v>15.677713396374001</c:v>
                </c:pt>
                <c:pt idx="139" formatCode="0.0">
                  <c:v>15.516127926645229</c:v>
                </c:pt>
                <c:pt idx="140" formatCode="0.0">
                  <c:v>15.357736872125038</c:v>
                </c:pt>
                <c:pt idx="141" formatCode="0.0">
                  <c:v>15.202489518315335</c:v>
                </c:pt>
                <c:pt idx="142" formatCode="0.0">
                  <c:v>15.050335416753985</c:v>
                </c:pt>
                <c:pt idx="143" formatCode="0.0">
                  <c:v>14.901224410016193</c:v>
                </c:pt>
                <c:pt idx="144" formatCode="0.0">
                  <c:v>14.755106655326996</c:v>
                </c:pt>
                <c:pt idx="145" formatCode="0.0">
                  <c:v>14.611932646821172</c:v>
                </c:pt>
                <c:pt idx="146" formatCode="0.0">
                  <c:v>14.471653236487686</c:v>
                </c:pt>
                <c:pt idx="147" formatCode="0.0">
                  <c:v>14.334219653835724</c:v>
                </c:pt>
                <c:pt idx="148" formatCode="0.0">
                  <c:v>14.199583524320015</c:v>
                </c:pt>
                <c:pt idx="149" formatCode="0.0">
                  <c:v>14.067696886562835</c:v>
                </c:pt>
                <c:pt idx="150" formatCode="0.0">
                  <c:v>13.938512208410463</c:v>
                </c:pt>
                <c:pt idx="151" formatCode="0.0">
                  <c:v>13.811982401861554</c:v>
                </c:pt>
                <c:pt idx="152" formatCode="0.0">
                  <c:v>13.688060836904825</c:v>
                </c:pt>
                <c:pt idx="153" formatCode="0.0">
                  <c:v>13.566701354303234</c:v>
                </c:pt>
                <c:pt idx="154" formatCode="0.0">
                  <c:v>13.447858277361572</c:v>
                </c:pt>
                <c:pt idx="155" formatCode="0.0">
                  <c:v>13.331486422713892</c:v>
                </c:pt>
                <c:pt idx="156" formatCode="0.0">
                  <c:v>13.217541110166922</c:v>
                </c:pt>
                <c:pt idx="157" formatCode="0.0">
                  <c:v>13.105978171635128</c:v>
                </c:pt>
                <c:pt idx="158" formatCode="0.0">
                  <c:v>12.996753959202435</c:v>
                </c:pt>
                <c:pt idx="159" formatCode="0.0">
                  <c:v>12.889825352345223</c:v>
                </c:pt>
                <c:pt idx="160" formatCode="0.0">
                  <c:v>12.785149764350562</c:v>
                </c:pt>
                <c:pt idx="161" formatCode="0.0">
                  <c:v>12.682685147962928</c:v>
                </c:pt>
                <c:pt idx="162" formatCode="0.0">
                  <c:v>12.582390000292103</c:v>
                </c:pt>
                <c:pt idx="163" formatCode="0.0">
                  <c:v>12.484223367014231</c:v>
                </c:pt>
                <c:pt idx="164" formatCode="0.0">
                  <c:v>12.388144845897246</c:v>
                </c:pt>
                <c:pt idx="165" formatCode="0.0">
                  <c:v>12.294114589681199</c:v>
                </c:pt>
                <c:pt idx="166" formatCode="0.0">
                  <c:v>12.202093308343334</c:v>
                </c:pt>
                <c:pt idx="167" formatCode="0.0">
                  <c:v>12.112042270776799</c:v>
                </c:pt>
                <c:pt idx="168" formatCode="0.0">
                  <c:v>12.023923305911373</c:v>
                </c:pt>
                <c:pt idx="169" formatCode="0.0">
                  <c:v>11.937698803303666</c:v>
                </c:pt>
                <c:pt idx="170" formatCode="0.0">
                  <c:v>11.853331713223374</c:v>
                </c:pt>
                <c:pt idx="171" formatCode="0.0">
                  <c:v>11.770785546261735</c:v>
                </c:pt>
                <c:pt idx="172" formatCode="0.0">
                  <c:v>11.690024372487084</c:v>
                </c:pt>
                <c:pt idx="173" formatCode="0.0">
                  <c:v>11.611012820172078</c:v>
                </c:pt>
                <c:pt idx="174" formatCode="0.0">
                  <c:v>11.533716074116017</c:v>
                </c:pt>
                <c:pt idx="175" formatCode="0.0">
                  <c:v>11.458099873585185</c:v>
                </c:pt>
                <c:pt idx="176" formatCode="0.0">
                  <c:v>11.384130509893227</c:v>
                </c:pt>
                <c:pt idx="177" formatCode="0.0">
                  <c:v>11.311774823642839</c:v>
                </c:pt>
                <c:pt idx="178" formatCode="0.0">
                  <c:v>11.241000201649372</c:v>
                </c:pt>
                <c:pt idx="179" formatCode="0.0">
                  <c:v>11.17177457356612</c:v>
                </c:pt>
                <c:pt idx="180" formatCode="0.0">
                  <c:v>11.104066408230384</c:v>
                </c:pt>
                <c:pt idx="181" formatCode="0.0">
                  <c:v>11.037844709748782</c:v>
                </c:pt>
                <c:pt idx="182" formatCode="0.0">
                  <c:v>10.973079013339312</c:v>
                </c:pt>
                <c:pt idx="183" formatCode="0.0">
                  <c:v>10.909739380947311</c:v>
                </c:pt>
                <c:pt idx="184" formatCode="0.0">
                  <c:v>10.847796396651592</c:v>
                </c:pt>
                <c:pt idx="185" formatCode="0.0">
                  <c:v>10.787221161876364</c:v>
                </c:pt>
                <c:pt idx="186" formatCode="0.0">
                  <c:v>10.727985290424021</c:v>
                </c:pt>
                <c:pt idx="187" formatCode="0.0">
                  <c:v>10.670060903343147</c:v>
                </c:pt>
                <c:pt idx="188" formatCode="0.0">
                  <c:v>10.61342062364556</c:v>
                </c:pt>
                <c:pt idx="189" formatCode="0.0">
                  <c:v>10.558037570885556</c:v>
                </c:pt>
                <c:pt idx="190" formatCode="0.0">
                  <c:v>10.503885355613926</c:v>
                </c:pt>
                <c:pt idx="191" formatCode="0.0">
                  <c:v>10.450938073718854</c:v>
                </c:pt>
                <c:pt idx="192" formatCode="0.0">
                  <c:v>10.39917030066513</c:v>
                </c:pt>
                <c:pt idx="193" formatCode="0.0">
                  <c:v>10.348557085642666</c:v>
                </c:pt>
                <c:pt idx="194" formatCode="0.0">
                  <c:v>10.29907394563476</c:v>
                </c:pt>
                <c:pt idx="195" formatCode="0.0">
                  <c:v>10.250696859416042</c:v>
                </c:pt>
                <c:pt idx="196" formatCode="0.0">
                  <c:v>10.203402261489551</c:v>
                </c:pt>
                <c:pt idx="197" formatCode="0.0">
                  <c:v>10.157167035972005</c:v>
                </c:pt>
                <c:pt idx="198" formatCode="0.0">
                  <c:v>10.111968510435695</c:v>
                </c:pt>
                <c:pt idx="199" formatCode="0.0">
                  <c:v>10.067784449715194</c:v>
                </c:pt>
                <c:pt idx="200" formatCode="0.0">
                  <c:v>10.024593049686519</c:v>
                </c:pt>
                <c:pt idx="201" formatCode="0.0">
                  <c:v>9.9823729310260578</c:v>
                </c:pt>
                <c:pt idx="202" formatCode="0.0">
                  <c:v>9.9411031329560888</c:v>
                </c:pt>
                <c:pt idx="203" formatCode="0.0">
                  <c:v>9.900763106983435</c:v>
                </c:pt>
                <c:pt idx="204" formatCode="0.0">
                  <c:v>9.8613327106373845</c:v>
                </c:pt>
                <c:pt idx="205" formatCode="0.0">
                  <c:v>9.8227922012126569</c:v>
                </c:pt>
                <c:pt idx="206" formatCode="0.0">
                  <c:v>9.7851222295228855</c:v>
                </c:pt>
                <c:pt idx="207" formatCode="0.0">
                  <c:v>9.7483038336697199</c:v>
                </c:pt>
                <c:pt idx="208" formatCode="0.0">
                  <c:v>9.7123184328323759</c:v>
                </c:pt>
                <c:pt idx="209" formatCode="0.0">
                  <c:v>9.6771478210821833</c:v>
                </c:pt>
                <c:pt idx="210" formatCode="0.0">
                  <c:v>9.6427741612262707</c:v>
                </c:pt>
                <c:pt idx="211" formatCode="0.0">
                  <c:v>9.6091799786844998</c:v>
                </c:pt>
                <c:pt idx="212" formatCode="0.0">
                  <c:v>9.5763481554031635</c:v>
                </c:pt>
                <c:pt idx="213" formatCode="0.0">
                  <c:v>9.5442619238090796</c:v>
                </c:pt>
                <c:pt idx="214" formatCode="0.0">
                  <c:v>9.5129048608071258</c:v>
                </c:pt>
                <c:pt idx="215" formatCode="0.0">
                  <c:v>9.4822608818242564</c:v>
                </c:pt>
                <c:pt idx="216" formatCode="0.0">
                  <c:v>9.4523142349028113</c:v>
                </c:pt>
                <c:pt idx="217" formatCode="0.0">
                  <c:v>9.4230494948455394</c:v>
                </c:pt>
                <c:pt idx="218" formatCode="0.0">
                  <c:v>9.3944515574148131</c:v>
                </c:pt>
                <c:pt idx="219" formatCode="0.0">
                  <c:v>9.3665056335880568</c:v>
                </c:pt>
                <c:pt idx="220" formatCode="0.0">
                  <c:v>9.3391972438714834</c:v>
                </c:pt>
                <c:pt idx="221" formatCode="0.0">
                  <c:v>9.3125122126738766</c:v>
                </c:pt>
                <c:pt idx="222" formatCode="0.0">
                  <c:v>9.2864366627420107</c:v>
                </c:pt>
                <c:pt idx="223" formatCode="0.0">
                  <c:v>9.2609570096592897</c:v>
                </c:pt>
                <c:pt idx="224" formatCode="0.0">
                  <c:v>9.2360599564088535</c:v>
                </c:pt>
                <c:pt idx="225" formatCode="0.0">
                  <c:v>9.2117324880023528</c:v>
                </c:pt>
                <c:pt idx="226" formatCode="0.0">
                  <c:v>9.1879618661754794</c:v>
                </c:pt>
                <c:pt idx="227" formatCode="0.0">
                  <c:v>9.1647356241511186</c:v>
                </c:pt>
              </c:numCache>
            </c:numRef>
          </c:val>
          <c:extLst xmlns:c16r2="http://schemas.microsoft.com/office/drawing/2015/06/chart">
            <c:ext xmlns:c16="http://schemas.microsoft.com/office/drawing/2014/chart" uri="{C3380CC4-5D6E-409C-BE32-E72D297353CC}">
              <c16:uniqueId val="{00000003-230B-49B3-A1DF-7A0435F9CB76}"/>
            </c:ext>
          </c:extLst>
        </c:ser>
        <c:dLbls/>
        <c:marker val="1"/>
        <c:axId val="55679232"/>
        <c:axId val="55685120"/>
      </c:lineChart>
      <c:lineChart>
        <c:grouping val="standard"/>
        <c:ser>
          <c:idx val="4"/>
          <c:order val="4"/>
          <c:tx>
            <c:v>OECDGraphFakeSeries</c:v>
          </c:tx>
          <c:marker>
            <c:symbol val="x"/>
            <c:size val="2"/>
          </c:marker>
          <c:extLst xmlns:c16r2="http://schemas.microsoft.com/office/drawing/2015/06/chart">
            <c:ext xmlns:c16="http://schemas.microsoft.com/office/drawing/2014/chart" uri="{C3380CC4-5D6E-409C-BE32-E72D297353CC}">
              <c16:uniqueId val="{00000004-230B-49B3-A1DF-7A0435F9CB76}"/>
            </c:ext>
          </c:extLst>
        </c:ser>
        <c:ser>
          <c:idx val="2"/>
          <c:order val="5"/>
          <c:tx>
            <c:strRef>
              <c:f>'Fig_0-20'!$AF$11</c:f>
              <c:strCache>
                <c:ptCount val="1"/>
                <c:pt idx="0">
                  <c:v>20% write off ratio and faster bank loans growth</c:v>
                </c:pt>
              </c:strCache>
            </c:strRef>
          </c:tx>
          <c:spPr>
            <a:ln w="25400">
              <a:solidFill>
                <a:srgbClr val="F47920"/>
              </a:solidFill>
              <a:prstDash val="sysDash"/>
            </a:ln>
          </c:spPr>
          <c:marker>
            <c:symbol val="none"/>
          </c:marker>
          <c:dPt>
            <c:idx val="187"/>
            <c:extLst xmlns:c16r2="http://schemas.microsoft.com/office/drawing/2015/06/chart">
              <c:ext xmlns:c16="http://schemas.microsoft.com/office/drawing/2014/chart" uri="{C3380CC4-5D6E-409C-BE32-E72D297353CC}">
                <c16:uniqueId val="{00000005-230B-49B3-A1DF-7A0435F9CB76}"/>
              </c:ext>
            </c:extLst>
          </c:dPt>
          <c:val>
            <c:numRef>
              <c:f>'Fig_0-20'!$AH$116:$AH$343</c:f>
              <c:numCache>
                <c:formatCode>General</c:formatCode>
                <c:ptCount val="228"/>
                <c:pt idx="113" formatCode="_(* #,##0.00_);_(* \(#,##0.00\);_(* &quot;-&quot;??_);_(@_)">
                  <c:v>17.802041572339046</c:v>
                </c:pt>
                <c:pt idx="114" formatCode="0.0">
                  <c:v>17.925355338078475</c:v>
                </c:pt>
                <c:pt idx="115" formatCode="0.0">
                  <c:v>18.047734760884726</c:v>
                </c:pt>
                <c:pt idx="116" formatCode="0.0">
                  <c:v>18.169190056759415</c:v>
                </c:pt>
                <c:pt idx="117" formatCode="0.0">
                  <c:v>18.289731293501177</c:v>
                </c:pt>
                <c:pt idx="118" formatCode="0.0">
                  <c:v>18.409368393384071</c:v>
                </c:pt>
                <c:pt idx="119" formatCode="0.0">
                  <c:v>18.528111135777923</c:v>
                </c:pt>
                <c:pt idx="120" formatCode="0.0">
                  <c:v>18.5556860051983</c:v>
                </c:pt>
                <c:pt idx="121" formatCode="0.0">
                  <c:v>18.522837168234471</c:v>
                </c:pt>
                <c:pt idx="122" formatCode="0.0">
                  <c:v>18.482676240335334</c:v>
                </c:pt>
                <c:pt idx="123" formatCode="0.0">
                  <c:v>18.435332351990578</c:v>
                </c:pt>
                <c:pt idx="124" formatCode="0.0">
                  <c:v>18.380942194439822</c:v>
                </c:pt>
                <c:pt idx="125" formatCode="0.0">
                  <c:v>18.327284037502178</c:v>
                </c:pt>
                <c:pt idx="126" formatCode="0.0">
                  <c:v>18.266736793174349</c:v>
                </c:pt>
                <c:pt idx="127" formatCode="0.0">
                  <c:v>18.207031583629874</c:v>
                </c:pt>
                <c:pt idx="128" formatCode="0.0">
                  <c:v>18.14815787825421</c:v>
                </c:pt>
                <c:pt idx="129" formatCode="0.0">
                  <c:v>18.090105243803752</c:v>
                </c:pt>
                <c:pt idx="130" formatCode="0.0">
                  <c:v>18.032863344550194</c:v>
                </c:pt>
                <c:pt idx="131" formatCode="0.0">
                  <c:v>17.976421942384899</c:v>
                </c:pt>
                <c:pt idx="132" formatCode="0.0">
                  <c:v>17.892491896055652</c:v>
                </c:pt>
                <c:pt idx="133" formatCode="0.0">
                  <c:v>17.781553275453714</c:v>
                </c:pt>
                <c:pt idx="134" formatCode="0.0">
                  <c:v>17.664914798635461</c:v>
                </c:pt>
                <c:pt idx="135" formatCode="0.0">
                  <c:v>17.542767629761389</c:v>
                </c:pt>
                <c:pt idx="136" formatCode="0.0">
                  <c:v>17.422548712965497</c:v>
                </c:pt>
                <c:pt idx="137" formatCode="0.0">
                  <c:v>17.304232377784224</c:v>
                </c:pt>
                <c:pt idx="138" formatCode="0.0">
                  <c:v>17.187793133560756</c:v>
                </c:pt>
                <c:pt idx="139" formatCode="0.0">
                  <c:v>17.073205674172947</c:v>
                </c:pt>
                <c:pt idx="140" formatCode="0.0">
                  <c:v>16.960444882491643</c:v>
                </c:pt>
                <c:pt idx="141" formatCode="0.0">
                  <c:v>16.849485834576523</c:v>
                </c:pt>
                <c:pt idx="142" formatCode="0.0">
                  <c:v>16.74030380361642</c:v>
                </c:pt>
                <c:pt idx="143" formatCode="0.0">
                  <c:v>16.632874263621435</c:v>
                </c:pt>
                <c:pt idx="144" formatCode="0.0">
                  <c:v>16.527172892873427</c:v>
                </c:pt>
                <c:pt idx="145" formatCode="0.0">
                  <c:v>16.423175577142064</c:v>
                </c:pt>
                <c:pt idx="146" formatCode="0.0">
                  <c:v>16.320858412673172</c:v>
                </c:pt>
                <c:pt idx="147" formatCode="0.0">
                  <c:v>16.220197708956078</c:v>
                </c:pt>
                <c:pt idx="148" formatCode="0.0">
                  <c:v>16.121169991276791</c:v>
                </c:pt>
                <c:pt idx="149" formatCode="0.0">
                  <c:v>16.023752003063429</c:v>
                </c:pt>
                <c:pt idx="150" formatCode="0.0">
                  <c:v>15.927920708030543</c:v>
                </c:pt>
                <c:pt idx="151" formatCode="0.0">
                  <c:v>15.833653292128641</c:v>
                </c:pt>
                <c:pt idx="152" formatCode="0.0">
                  <c:v>15.740927165305317</c:v>
                </c:pt>
                <c:pt idx="153" formatCode="0.0">
                  <c:v>15.6497199630842</c:v>
                </c:pt>
                <c:pt idx="154" formatCode="0.0">
                  <c:v>15.560009547967725</c:v>
                </c:pt>
                <c:pt idx="155" formatCode="0.0">
                  <c:v>15.471774010669918</c:v>
                </c:pt>
                <c:pt idx="156" formatCode="0.0">
                  <c:v>15.384991671184933</c:v>
                </c:pt>
                <c:pt idx="157" formatCode="0.0">
                  <c:v>15.299641079697242</c:v>
                </c:pt>
                <c:pt idx="158" formatCode="0.0">
                  <c:v>15.215701017339137</c:v>
                </c:pt>
                <c:pt idx="159" formatCode="0.0">
                  <c:v>15.133150496801099</c:v>
                </c:pt>
                <c:pt idx="160" formatCode="0.0">
                  <c:v>15.051968762800515</c:v>
                </c:pt>
                <c:pt idx="161" formatCode="0.0">
                  <c:v>14.972135292414082</c:v>
                </c:pt>
                <c:pt idx="162" formatCode="0.0">
                  <c:v>14.893629795279125</c:v>
                </c:pt>
                <c:pt idx="163" formatCode="0.0">
                  <c:v>14.816432213669007</c:v>
                </c:pt>
                <c:pt idx="164" formatCode="0.0">
                  <c:v>14.740522722447478</c:v>
                </c:pt>
                <c:pt idx="165" formatCode="0.0">
                  <c:v>14.665881728907102</c:v>
                </c:pt>
                <c:pt idx="166" formatCode="0.0">
                  <c:v>14.592489872496223</c:v>
                </c:pt>
                <c:pt idx="167" formatCode="0.0">
                  <c:v>14.520328024439412</c:v>
                </c:pt>
                <c:pt idx="168" formatCode="0.0">
                  <c:v>14.44937728725578</c:v>
                </c:pt>
                <c:pt idx="169" formatCode="0.0">
                  <c:v>14.379618994179607</c:v>
                </c:pt>
                <c:pt idx="170" formatCode="0.0">
                  <c:v>14.311034708487599</c:v>
                </c:pt>
                <c:pt idx="171" formatCode="0.0">
                  <c:v>14.243606222737057</c:v>
                </c:pt>
                <c:pt idx="172" formatCode="0.0">
                  <c:v>14.177315557918927</c:v>
                </c:pt>
                <c:pt idx="173" formatCode="0.0">
                  <c:v>14.112144962529774</c:v>
                </c:pt>
                <c:pt idx="174" formatCode="0.0">
                  <c:v>14.048076911566577</c:v>
                </c:pt>
                <c:pt idx="175" formatCode="0.0">
                  <c:v>13.985094105448036</c:v>
                </c:pt>
                <c:pt idx="176" formatCode="0.0">
                  <c:v>13.923179468866092</c:v>
                </c:pt>
                <c:pt idx="177" formatCode="0.0">
                  <c:v>13.862316149571246</c:v>
                </c:pt>
                <c:pt idx="178" formatCode="0.0">
                  <c:v>13.802487517095003</c:v>
                </c:pt>
                <c:pt idx="179" formatCode="0.0">
                  <c:v>13.743677161412913</c:v>
                </c:pt>
                <c:pt idx="180" formatCode="0.0">
                  <c:v>13.685868891551424</c:v>
                </c:pt>
                <c:pt idx="181" formatCode="0.0">
                  <c:v>13.629046734141578</c:v>
                </c:pt>
                <c:pt idx="182" formatCode="0.0">
                  <c:v>13.573194931922737</c:v>
                </c:pt>
                <c:pt idx="183" formatCode="0.0">
                  <c:v>13.518297942199242</c:v>
                </c:pt>
                <c:pt idx="184" formatCode="0.0">
                  <c:v>13.464340435252817</c:v>
                </c:pt>
                <c:pt idx="185" formatCode="0.0">
                  <c:v>13.411307292713518</c:v>
                </c:pt>
                <c:pt idx="186" formatCode="0.0">
                  <c:v>13.359183605891902</c:v>
                </c:pt>
                <c:pt idx="187" formatCode="0.0">
                  <c:v>13.307954674074969</c:v>
                </c:pt>
                <c:pt idx="188" formatCode="0.0">
                  <c:v>13.257606002788421</c:v>
                </c:pt>
                <c:pt idx="189" formatCode="0.0">
                  <c:v>13.208123302027561</c:v>
                </c:pt>
                <c:pt idx="190" formatCode="0.0">
                  <c:v>13.159492484459285</c:v>
                </c:pt>
                <c:pt idx="191" formatCode="0.0">
                  <c:v>13.111699663597239</c:v>
                </c:pt>
                <c:pt idx="192" formatCode="0.0">
                  <c:v>13.064731151952531</c:v>
                </c:pt>
                <c:pt idx="193" formatCode="0.0">
                  <c:v>13.018573459161829</c:v>
                </c:pt>
                <c:pt idx="194" formatCode="0.0">
                  <c:v>12.973213290095071</c:v>
                </c:pt>
                <c:pt idx="195" formatCode="0.0">
                  <c:v>12.928637542944587</c:v>
                </c:pt>
                <c:pt idx="196" formatCode="0.0">
                  <c:v>12.884833307297578</c:v>
                </c:pt>
                <c:pt idx="197" formatCode="0.0">
                  <c:v>12.841787862193657</c:v>
                </c:pt>
                <c:pt idx="198" formatCode="0.0">
                  <c:v>12.799488674169291</c:v>
                </c:pt>
                <c:pt idx="199" formatCode="0.0">
                  <c:v>12.757923395290669</c:v>
                </c:pt>
                <c:pt idx="200" formatCode="0.0">
                  <c:v>12.717079861176723</c:v>
                </c:pt>
                <c:pt idx="201" formatCode="0.0">
                  <c:v>12.676946089013686</c:v>
                </c:pt>
                <c:pt idx="202" formatCode="0.0">
                  <c:v>12.637510275562752</c:v>
                </c:pt>
                <c:pt idx="203" formatCode="0.0">
                  <c:v>12.598760795162267</c:v>
                </c:pt>
                <c:pt idx="204" formatCode="0.0">
                  <c:v>12.560686197725646</c:v>
                </c:pt>
                <c:pt idx="205" formatCode="0.0">
                  <c:v>12.523275206736457</c:v>
                </c:pt>
                <c:pt idx="206" formatCode="0.0">
                  <c:v>12.486516717241903</c:v>
                </c:pt>
                <c:pt idx="207" formatCode="0.0">
                  <c:v>12.450399793845675</c:v>
                </c:pt>
                <c:pt idx="208" formatCode="0.0">
                  <c:v>12.41491366870164</c:v>
                </c:pt>
                <c:pt idx="209" formatCode="0.0">
                  <c:v>12.380047739509141</c:v>
                </c:pt>
                <c:pt idx="210" formatCode="0.0">
                  <c:v>12.345791567511069</c:v>
                </c:pt>
                <c:pt idx="211" formatCode="0.0">
                  <c:v>12.312134875495733</c:v>
                </c:pt>
                <c:pt idx="212" formatCode="0.0">
                  <c:v>12.279067545803327</c:v>
                </c:pt>
                <c:pt idx="213" formatCode="0.0">
                  <c:v>12.246579618338021</c:v>
                </c:pt>
                <c:pt idx="214" formatCode="0.0">
                  <c:v>12.214661288586404</c:v>
                </c:pt>
                <c:pt idx="215" formatCode="0.0">
                  <c:v>12.183302905643197</c:v>
                </c:pt>
                <c:pt idx="216" formatCode="0.0">
                  <c:v>12.152494970244891</c:v>
                </c:pt>
                <c:pt idx="217" formatCode="0.0">
                  <c:v>12.122228132812102</c:v>
                </c:pt>
                <c:pt idx="218" formatCode="0.0">
                  <c:v>12.092493191501372</c:v>
                </c:pt>
                <c:pt idx="219" formatCode="0.0">
                  <c:v>12.063281090266887</c:v>
                </c:pt>
                <c:pt idx="220" formatCode="0.0">
                  <c:v>12.034582916932957</c:v>
                </c:pt>
                <c:pt idx="221" formatCode="0.0">
                  <c:v>12.006389901277679</c:v>
                </c:pt>
                <c:pt idx="222" formatCode="0.0">
                  <c:v>11.978693413128392</c:v>
                </c:pt>
                <c:pt idx="223" formatCode="0.0">
                  <c:v>11.95148496046942</c:v>
                </c:pt>
                <c:pt idx="224" formatCode="0.0">
                  <c:v>11.9247561875626</c:v>
                </c:pt>
                <c:pt idx="225" formatCode="0.0">
                  <c:v>11.898498873081067</c:v>
                </c:pt>
                <c:pt idx="226" formatCode="0.0">
                  <c:v>11.872704928256649</c:v>
                </c:pt>
                <c:pt idx="227" formatCode="0.0">
                  <c:v>11.847366395041375</c:v>
                </c:pt>
              </c:numCache>
            </c:numRef>
          </c:val>
          <c:extLst xmlns:c16r2="http://schemas.microsoft.com/office/drawing/2015/06/chart">
            <c:ext xmlns:c16="http://schemas.microsoft.com/office/drawing/2014/chart" uri="{C3380CC4-5D6E-409C-BE32-E72D297353CC}">
              <c16:uniqueId val="{00000006-230B-49B3-A1DF-7A0435F9CB76}"/>
            </c:ext>
          </c:extLst>
        </c:ser>
        <c:ser>
          <c:idx val="6"/>
          <c:order val="6"/>
          <c:tx>
            <c:strRef>
              <c:f>'Fig_0-20'!$BJ$11</c:f>
              <c:strCache>
                <c:ptCount val="1"/>
                <c:pt idx="0">
                  <c:v>30% write off ratio and faster bank loans growth</c:v>
                </c:pt>
              </c:strCache>
            </c:strRef>
          </c:tx>
          <c:spPr>
            <a:ln w="25400">
              <a:solidFill>
                <a:srgbClr val="A154A1"/>
              </a:solidFill>
              <a:prstDash val="sysDash"/>
            </a:ln>
          </c:spPr>
          <c:marker>
            <c:symbol val="none"/>
          </c:marker>
          <c:val>
            <c:numRef>
              <c:f>'Fig_0-20'!$BL$116:$BL$343</c:f>
              <c:numCache>
                <c:formatCode>General</c:formatCode>
                <c:ptCount val="228"/>
                <c:pt idx="113" formatCode="_(* #,##0.00_);_(* \(#,##0.00\);_(* &quot;-&quot;??_);_(@_)">
                  <c:v>17.802041572339046</c:v>
                </c:pt>
                <c:pt idx="114" formatCode="0.0">
                  <c:v>17.925355338078475</c:v>
                </c:pt>
                <c:pt idx="115" formatCode="0.0">
                  <c:v>18.047734760884726</c:v>
                </c:pt>
                <c:pt idx="116" formatCode="0.0">
                  <c:v>18.169190056759415</c:v>
                </c:pt>
                <c:pt idx="117" formatCode="0.0">
                  <c:v>18.289731293501177</c:v>
                </c:pt>
                <c:pt idx="118" formatCode="0.0">
                  <c:v>18.409368393384071</c:v>
                </c:pt>
                <c:pt idx="119" formatCode="0.0">
                  <c:v>18.528111135777923</c:v>
                </c:pt>
                <c:pt idx="120" formatCode="0.0">
                  <c:v>18.461126120392532</c:v>
                </c:pt>
                <c:pt idx="121" formatCode="0.0">
                  <c:v>18.3035681404555</c:v>
                </c:pt>
                <c:pt idx="122" formatCode="0.0">
                  <c:v>18.141196935225722</c:v>
                </c:pt>
                <c:pt idx="123" formatCode="0.0">
                  <c:v>17.974249989076089</c:v>
                </c:pt>
                <c:pt idx="124" formatCode="0.0">
                  <c:v>17.802967164042524</c:v>
                </c:pt>
                <c:pt idx="125" formatCode="0.0">
                  <c:v>17.634946317406136</c:v>
                </c:pt>
                <c:pt idx="126" formatCode="0.0">
                  <c:v>17.462852267484159</c:v>
                </c:pt>
                <c:pt idx="127" formatCode="0.0">
                  <c:v>17.294135075357918</c:v>
                </c:pt>
                <c:pt idx="128" formatCode="0.0">
                  <c:v>17.128742586843124</c:v>
                </c:pt>
                <c:pt idx="129" formatCode="0.0">
                  <c:v>16.966622841505416</c:v>
                </c:pt>
                <c:pt idx="130" formatCode="0.0">
                  <c:v>16.807724102377136</c:v>
                </c:pt>
                <c:pt idx="131" formatCode="0.0">
                  <c:v>16.651994884145623</c:v>
                </c:pt>
                <c:pt idx="132" formatCode="0.0">
                  <c:v>16.471664455061926</c:v>
                </c:pt>
                <c:pt idx="133" formatCode="0.0">
                  <c:v>16.267413131634267</c:v>
                </c:pt>
                <c:pt idx="134" formatCode="0.0">
                  <c:v>16.060766071406324</c:v>
                </c:pt>
                <c:pt idx="135" formatCode="0.0">
                  <c:v>15.85196909932673</c:v>
                </c:pt>
                <c:pt idx="136" formatCode="0.0">
                  <c:v>15.647776340230367</c:v>
                </c:pt>
                <c:pt idx="137" formatCode="0.0">
                  <c:v>15.448106861013157</c:v>
                </c:pt>
                <c:pt idx="138" formatCode="0.0">
                  <c:v>15.25288015269196</c:v>
                </c:pt>
                <c:pt idx="139" formatCode="0.0">
                  <c:v>15.062016183217036</c:v>
                </c:pt>
                <c:pt idx="140" formatCode="0.0">
                  <c:v>14.875435447093611</c:v>
                </c:pt>
                <c:pt idx="141" formatCode="0.0">
                  <c:v>14.693059011903062</c:v>
                </c:pt>
                <c:pt idx="142" formatCode="0.0">
                  <c:v>14.514808561816048</c:v>
                </c:pt>
                <c:pt idx="143" formatCode="0.0">
                  <c:v>14.340606438190703</c:v>
                </c:pt>
                <c:pt idx="144" formatCode="0.0">
                  <c:v>14.170375677350062</c:v>
                </c:pt>
                <c:pt idx="145" formatCode="0.0">
                  <c:v>14.004040045633301</c:v>
                </c:pt>
                <c:pt idx="146" formatCode="0.0">
                  <c:v>13.8415240718153</c:v>
                </c:pt>
                <c:pt idx="147" formatCode="0.0">
                  <c:v>13.682753076989272</c:v>
                </c:pt>
                <c:pt idx="148" formatCode="0.0">
                  <c:v>13.527653202006395</c:v>
                </c:pt>
                <c:pt idx="149" formatCode="0.0">
                  <c:v>13.376151432566056</c:v>
                </c:pt>
                <c:pt idx="150" formatCode="0.0">
                  <c:v>13.228175622049266</c:v>
                </c:pt>
                <c:pt idx="151" formatCode="0.0">
                  <c:v>13.083654512186799</c:v>
                </c:pt>
                <c:pt idx="152" formatCode="0.0">
                  <c:v>12.942517751652312</c:v>
                </c:pt>
                <c:pt idx="153" formatCode="0.0">
                  <c:v>12.804695912669555</c:v>
                </c:pt>
                <c:pt idx="154" formatCode="0.0">
                  <c:v>12.670120505720703</c:v>
                </c:pt>
                <c:pt idx="155" formatCode="0.0">
                  <c:v>12.538723992441859</c:v>
                </c:pt>
                <c:pt idx="156" formatCode="0.0">
                  <c:v>12.410439796789397</c:v>
                </c:pt>
                <c:pt idx="157" formatCode="0.0">
                  <c:v>12.285202314559253</c:v>
                </c:pt>
                <c:pt idx="158" formatCode="0.0">
                  <c:v>12.162946921339383</c:v>
                </c:pt>
                <c:pt idx="159" formatCode="0.0">
                  <c:v>12.043609978973254</c:v>
                </c:pt>
                <c:pt idx="160" formatCode="0.0">
                  <c:v>11.927128840610521</c:v>
                </c:pt>
                <c:pt idx="161" formatCode="0.0">
                  <c:v>11.813441854418681</c:v>
                </c:pt>
                <c:pt idx="162" formatCode="0.0">
                  <c:v>11.702488366027433</c:v>
                </c:pt>
                <c:pt idx="163" formatCode="0.0">
                  <c:v>11.594208719775319</c:v>
                </c:pt>
                <c:pt idx="164" formatCode="0.0">
                  <c:v>11.48854425882595</c:v>
                </c:pt>
                <c:pt idx="165" formatCode="0.0">
                  <c:v>11.385437324218879</c:v>
                </c:pt>
                <c:pt idx="166" formatCode="0.0">
                  <c:v>11.28483125291827</c:v>
                </c:pt>
                <c:pt idx="167" formatCode="0.0">
                  <c:v>11.186670374919796</c:v>
                </c:pt>
                <c:pt idx="168" formatCode="0.0">
                  <c:v>11.090900009474558</c:v>
                </c:pt>
                <c:pt idx="169" formatCode="0.0">
                  <c:v>10.997466460486299</c:v>
                </c:pt>
                <c:pt idx="170" formatCode="0.0">
                  <c:v>10.906317011136146</c:v>
                </c:pt>
                <c:pt idx="171" formatCode="0.0">
                  <c:v>10.817399917787052</c:v>
                </c:pt>
                <c:pt idx="172" formatCode="0.0">
                  <c:v>10.730664403217908</c:v>
                </c:pt>
                <c:pt idx="173" formatCode="0.0">
                  <c:v>10.646060649235427</c:v>
                </c:pt>
                <c:pt idx="174" formatCode="0.0">
                  <c:v>10.563539788709637</c:v>
                </c:pt>
                <c:pt idx="175" formatCode="0.0">
                  <c:v>10.483053897077083</c:v>
                </c:pt>
                <c:pt idx="176" formatCode="0.0">
                  <c:v>10.404555983353882</c:v>
                </c:pt>
                <c:pt idx="177" formatCode="0.0">
                  <c:v>10.327999980698692</c:v>
                </c:pt>
                <c:pt idx="178" formatCode="0.0">
                  <c:v>10.253340736564072</c:v>
                </c:pt>
                <c:pt idx="179" formatCode="0.0">
                  <c:v>10.180534002472823</c:v>
                </c:pt>
                <c:pt idx="180" formatCode="0.0">
                  <c:v>10.10953642345412</c:v>
                </c:pt>
                <c:pt idx="181" formatCode="0.0">
                  <c:v>10.040305527172624</c:v>
                </c:pt>
                <c:pt idx="182" formatCode="0.0">
                  <c:v>9.9727997127821446</c:v>
                </c:pt>
                <c:pt idx="183" formatCode="0.0">
                  <c:v>9.9069782395336947</c:v>
                </c:pt>
                <c:pt idx="184" formatCode="0.0">
                  <c:v>9.8428012151665296</c:v>
                </c:pt>
                <c:pt idx="185" formatCode="0.0">
                  <c:v>9.7802295841089233</c:v>
                </c:pt>
                <c:pt idx="186" formatCode="0.0">
                  <c:v>9.7192251155143019</c:v>
                </c:pt>
                <c:pt idx="187" formatCode="0.0">
                  <c:v>9.659750391156825</c:v>
                </c:pt>
                <c:pt idx="188" formatCode="0.0">
                  <c:v>9.6017687932091924</c:v>
                </c:pt>
                <c:pt idx="189" formatCode="0.0">
                  <c:v>9.5452444919242048</c:v>
                </c:pt>
                <c:pt idx="190" formatCode="0.0">
                  <c:v>9.490142433240349</c:v>
                </c:pt>
                <c:pt idx="191" formatCode="0.0">
                  <c:v>9.4364283263305015</c:v>
                </c:pt>
                <c:pt idx="192" formatCode="0.0">
                  <c:v>9.3840686311117274</c:v>
                </c:pt>
                <c:pt idx="193" formatCode="0.0">
                  <c:v>9.3330305457329619</c:v>
                </c:pt>
                <c:pt idx="194" formatCode="0.0">
                  <c:v>9.2832819940564839</c:v>
                </c:pt>
                <c:pt idx="195" formatCode="0.0">
                  <c:v>9.2347916131479675</c:v>
                </c:pt>
                <c:pt idx="196" formatCode="0.0">
                  <c:v>9.1875287407889044</c:v>
                </c:pt>
                <c:pt idx="197" formatCode="0.0">
                  <c:v>9.1414634030244333</c:v>
                </c:pt>
                <c:pt idx="198" formatCode="0.0">
                  <c:v>9.0965663017585427</c:v>
                </c:pt>
                <c:pt idx="199" formatCode="0.0">
                  <c:v>9.0528088024079381</c:v>
                </c:pt>
                <c:pt idx="200" formatCode="0.0">
                  <c:v>9.0101629216249517</c:v>
                </c:pt>
                <c:pt idx="201" formatCode="0.0">
                  <c:v>8.9686013150991997</c:v>
                </c:pt>
                <c:pt idx="202" formatCode="0.0">
                  <c:v>8.9280972654468727</c:v>
                </c:pt>
                <c:pt idx="203" formatCode="0.0">
                  <c:v>8.8886246701959504</c:v>
                </c:pt>
                <c:pt idx="204" formatCode="0.0">
                  <c:v>8.8501580298748799</c:v>
                </c:pt>
                <c:pt idx="205" formatCode="0.0">
                  <c:v>8.8126724362117805</c:v>
                </c:pt>
                <c:pt idx="206" formatCode="0.0">
                  <c:v>8.7761435604504232</c:v>
                </c:pt>
                <c:pt idx="207" formatCode="0.0">
                  <c:v>8.7405476417888774</c:v>
                </c:pt>
                <c:pt idx="208" formatCode="0.0">
                  <c:v>8.7058614759460902</c:v>
                </c:pt>
                <c:pt idx="209" formatCode="0.0">
                  <c:v>8.67206240386116</c:v>
                </c:pt>
                <c:pt idx="210" formatCode="0.0">
                  <c:v>8.6391283005296042</c:v>
                </c:pt>
                <c:pt idx="211" formatCode="0.0">
                  <c:v>8.607037563980473</c:v>
                </c:pt>
                <c:pt idx="212" formatCode="0.0">
                  <c:v>8.5757691043977005</c:v>
                </c:pt>
                <c:pt idx="213" formatCode="0.0">
                  <c:v>8.5453023333887508</c:v>
                </c:pt>
                <c:pt idx="214" formatCode="0.0">
                  <c:v>8.5156171534031557</c:v>
                </c:pt>
                <c:pt idx="215" formatCode="0.0">
                  <c:v>8.4866939473032303</c:v>
                </c:pt>
                <c:pt idx="216" formatCode="0.0">
                  <c:v>8.458513568088911</c:v>
                </c:pt>
                <c:pt idx="217" formatCode="0.0">
                  <c:v>8.4310573287783317</c:v>
                </c:pt>
                <c:pt idx="218" formatCode="0.0">
                  <c:v>8.4043069924454716</c:v>
                </c:pt>
                <c:pt idx="219" formatCode="0.0">
                  <c:v>8.3782447624158856</c:v>
                </c:pt>
                <c:pt idx="220" formatCode="0.0">
                  <c:v>8.3528532726213616</c:v>
                </c:pt>
                <c:pt idx="221" formatCode="0.0">
                  <c:v>8.3281155781139447</c:v>
                </c:pt>
                <c:pt idx="222" formatCode="0.0">
                  <c:v>8.3040151457397631</c:v>
                </c:pt>
                <c:pt idx="223" formatCode="0.0">
                  <c:v>8.2805358449726167</c:v>
                </c:pt>
                <c:pt idx="224" formatCode="0.0">
                  <c:v>8.2576619389072956</c:v>
                </c:pt>
                <c:pt idx="225" formatCode="0.0">
                  <c:v>8.235378075412342</c:v>
                </c:pt>
                <c:pt idx="226" formatCode="0.0">
                  <c:v>8.2136692784417527</c:v>
                </c:pt>
                <c:pt idx="227" formatCode="0.0">
                  <c:v>8.1925209395049716</c:v>
                </c:pt>
              </c:numCache>
            </c:numRef>
          </c:val>
          <c:extLst xmlns:c16r2="http://schemas.microsoft.com/office/drawing/2015/06/chart">
            <c:ext xmlns:c16="http://schemas.microsoft.com/office/drawing/2014/chart" uri="{C3380CC4-5D6E-409C-BE32-E72D297353CC}">
              <c16:uniqueId val="{00000007-230B-49B3-A1DF-7A0435F9CB76}"/>
            </c:ext>
          </c:extLst>
        </c:ser>
        <c:dLbls/>
        <c:marker val="1"/>
        <c:axId val="55688192"/>
        <c:axId val="55686656"/>
      </c:lineChart>
      <c:dateAx>
        <c:axId val="55679232"/>
        <c:scaling>
          <c:orientation val="minMax"/>
        </c:scaling>
        <c:axPos val="b"/>
        <c:numFmt formatCode="yyyy" sourceLinked="0"/>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5400000" vert="horz"/>
          <a:lstStyle/>
          <a:p>
            <a:pPr>
              <a:defRPr/>
            </a:pPr>
            <a:endParaRPr lang="it-IT"/>
          </a:p>
        </c:txPr>
        <c:crossAx val="55685120"/>
        <c:crosses val="autoZero"/>
        <c:auto val="1"/>
        <c:lblOffset val="0"/>
        <c:baseTimeUnit val="months"/>
        <c:majorUnit val="12"/>
        <c:majorTimeUnit val="months"/>
      </c:dateAx>
      <c:valAx>
        <c:axId val="55685120"/>
        <c:scaling>
          <c:orientation val="minMax"/>
        </c:scaling>
        <c:axPos val="l"/>
        <c:majorGridlines>
          <c:spPr>
            <a:ln w="9525" cmpd="sng">
              <a:solidFill>
                <a:srgbClr val="C8C8C8"/>
              </a:solidFill>
              <a:prstDash val="solid"/>
            </a:ln>
          </c:spPr>
        </c:majorGridlines>
        <c:numFmt formatCode="General"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5679232"/>
        <c:crosses val="autoZero"/>
        <c:crossBetween val="midCat"/>
      </c:valAx>
      <c:valAx>
        <c:axId val="55686656"/>
        <c:scaling>
          <c:orientation val="minMax"/>
          <c:max val="25"/>
          <c:min val="0"/>
        </c:scaling>
        <c:axPos val="r"/>
        <c:numFmt formatCode="General"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5688192"/>
        <c:crosses val="max"/>
        <c:crossBetween val="between"/>
        <c:majorUnit val="5"/>
        <c:minorUnit val="1"/>
      </c:valAx>
      <c:catAx>
        <c:axId val="55688192"/>
        <c:scaling>
          <c:orientation val="minMax"/>
        </c:scaling>
        <c:delete val="1"/>
        <c:axPos val="b"/>
        <c:numFmt formatCode="dd\-mm\-yyyy" sourceLinked="1"/>
        <c:tickLblPos val="none"/>
        <c:crossAx val="55686656"/>
        <c:crossesAt val="0"/>
        <c:auto val="1"/>
        <c:lblAlgn val="ctr"/>
        <c:lblOffset val="100"/>
      </c:catAx>
      <c:spPr>
        <a:solidFill>
          <a:srgbClr val="FFFFFF"/>
        </a:solid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legend>
      <c:legendPos val="r"/>
      <c:legendEntry>
        <c:idx val="4"/>
        <c:delete val="1"/>
      </c:legendEntry>
      <c:layout>
        <c:manualLayout>
          <c:xMode val="edge"/>
          <c:yMode val="edge"/>
          <c:x val="4.4899833364569257E-2"/>
          <c:y val="0.11063456940998327"/>
          <c:w val="0.91511922321968198"/>
          <c:h val="0.14940602282735804"/>
        </c:manualLayout>
      </c:layout>
      <c:overlay val="1"/>
      <c:spPr>
        <a:noFill/>
        <a:ln>
          <a:noFill/>
          <a:round/>
        </a:ln>
        <a:effectLst/>
        <a:extLst>
          <a:ext uri="{91240B29-F687-4F45-9708-019B960494DF}">
            <a14:hiddenLine xmlns:a14="http://schemas.microsoft.com/office/drawing/2010/main" xmlns:r="http://schemas.openxmlformats.org/officeDocument/2006/relationships" xmlns="">
              <a:noFill/>
              <a:round/>
            </a14:hiddenLine>
          </a:ext>
        </a:extLst>
      </c:sp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userShapes r:id="rId2"/>
</c:chartSpace>
</file>

<file path=ppt/charts/chart14.xml><?xml version="1.0" encoding="utf-8"?>
<c:chartSpace xmlns:c="http://schemas.openxmlformats.org/drawingml/2006/chart" xmlns:a="http://schemas.openxmlformats.org/drawingml/2006/main" xmlns:r="http://schemas.openxmlformats.org/officeDocument/2006/relationships">
  <c:lang val="it-IT"/>
  <c:chart>
    <c:plotArea>
      <c:layout>
        <c:manualLayout>
          <c:xMode val="edge"/>
          <c:yMode val="edge"/>
          <c:x val="8.7445796086387494E-3"/>
          <c:y val="0.10050046195815783"/>
          <c:w val="0.98906927548920154"/>
          <c:h val="0.89451933728093014"/>
        </c:manualLayout>
      </c:layout>
      <c:barChart>
        <c:barDir val="col"/>
        <c:grouping val="clustered"/>
        <c:ser>
          <c:idx val="0"/>
          <c:order val="0"/>
          <c:spPr>
            <a:solidFill>
              <a:srgbClr val="92D050"/>
            </a:solidFill>
            <a:ln w="6350" cmpd="sng">
              <a:solidFill>
                <a:srgbClr val="000000"/>
              </a:solidFill>
              <a:round/>
            </a:ln>
            <a:effectLst/>
          </c:spPr>
          <c:cat>
            <c:strRef>
              <c:f>('Fig_0-25'!$B$37,'Fig_0-25'!$H$37,'Fig_0-25'!$N$37)</c:f>
              <c:strCache>
                <c:ptCount val="3"/>
                <c:pt idx="0">
                  <c:v>Labour productivity growth</c:v>
                </c:pt>
                <c:pt idx="1">
                  <c:v>Value added growth</c:v>
                </c:pt>
                <c:pt idx="2">
                  <c:v>Total factor productivity growth</c:v>
                </c:pt>
              </c:strCache>
            </c:strRef>
          </c:cat>
          <c:val>
            <c:numRef>
              <c:f>('Fig_0-25'!$B$41,'Fig_0-25'!$H$41,'Fig_0-25'!$N$41)</c:f>
              <c:numCache>
                <c:formatCode>0.00</c:formatCode>
                <c:ptCount val="3"/>
                <c:pt idx="0">
                  <c:v>2.3883197000000007</c:v>
                </c:pt>
                <c:pt idx="1">
                  <c:v>2.0208858999999997</c:v>
                </c:pt>
                <c:pt idx="2">
                  <c:v>0.36743380000000014</c:v>
                </c:pt>
              </c:numCache>
            </c:numRef>
          </c:val>
          <c:extLst xmlns:c16r2="http://schemas.microsoft.com/office/drawing/2015/06/chart">
            <c:ext xmlns:c16="http://schemas.microsoft.com/office/drawing/2014/chart" uri="{C3380CC4-5D6E-409C-BE32-E72D297353CC}">
              <c16:uniqueId val="{00000000-8E0B-4EFB-B9C5-9A0861043C6F}"/>
            </c:ext>
          </c:extLst>
        </c:ser>
        <c:dLbls/>
        <c:axId val="56232960"/>
        <c:axId val="56238848"/>
      </c:barChart>
      <c:barChart>
        <c:barDir val="col"/>
        <c:grouping val="clustered"/>
        <c:ser>
          <c:idx val="1"/>
          <c:order val="1"/>
          <c:tx>
            <c:v>OECDGraphFakeSeries</c:v>
          </c:tx>
          <c:extLst xmlns:c16r2="http://schemas.microsoft.com/office/drawing/2015/06/chart">
            <c:ext xmlns:c16="http://schemas.microsoft.com/office/drawing/2014/chart" uri="{C3380CC4-5D6E-409C-BE32-E72D297353CC}">
              <c16:uniqueId val="{00000001-8E0B-4EFB-B9C5-9A0861043C6F}"/>
            </c:ext>
          </c:extLst>
        </c:ser>
        <c:dLbls/>
        <c:axId val="56251136"/>
        <c:axId val="56240768"/>
      </c:barChart>
      <c:catAx>
        <c:axId val="56232960"/>
        <c:scaling>
          <c:orientation val="minMax"/>
        </c:scaling>
        <c:axPos val="b"/>
        <c:numFmt formatCode="General" sourceLinked="0"/>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60000000" vert="horz"/>
          <a:lstStyle/>
          <a:p>
            <a:pPr>
              <a:defRPr/>
            </a:pPr>
            <a:endParaRPr lang="it-IT"/>
          </a:p>
        </c:txPr>
        <c:crossAx val="56238848"/>
        <c:crosses val="autoZero"/>
        <c:auto val="1"/>
        <c:lblAlgn val="ctr"/>
        <c:lblOffset val="0"/>
        <c:tickLblSkip val="1"/>
      </c:catAx>
      <c:valAx>
        <c:axId val="56238848"/>
        <c:scaling>
          <c:orientation val="minMax"/>
          <c:max val="2.5"/>
        </c:scaling>
        <c:axPos val="l"/>
        <c:majorGridlines>
          <c:spPr>
            <a:ln w="9525" cmpd="sng">
              <a:solidFill>
                <a:srgbClr val="C8C8C8"/>
              </a:solidFill>
              <a:prstDash val="solid"/>
            </a:ln>
          </c:spPr>
        </c:majorGridlines>
        <c:title>
          <c:tx>
            <c:rich>
              <a:bodyPr rot="0" vert="horz"/>
              <a:lstStyle/>
              <a:p>
                <a:pPr>
                  <a:defRPr b="0"/>
                </a:pPr>
                <a:r>
                  <a:rPr lang="en-US" b="0"/>
                  <a:t>% pts</a:t>
                </a:r>
              </a:p>
            </c:rich>
          </c:tx>
          <c:layout>
            <c:manualLayout>
              <c:xMode val="edge"/>
              <c:yMode val="edge"/>
              <c:x val="7.3795278796565447E-4"/>
              <c:y val="1.9101181784541822E-2"/>
            </c:manualLayout>
          </c:layout>
        </c:title>
        <c:numFmt formatCode="#,##0.0"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6232960"/>
        <c:crosses val="autoZero"/>
        <c:crossBetween val="between"/>
      </c:valAx>
      <c:valAx>
        <c:axId val="56240768"/>
        <c:scaling>
          <c:orientation val="minMax"/>
          <c:max val="2.5"/>
          <c:min val="0"/>
        </c:scaling>
        <c:axPos val="r"/>
        <c:title>
          <c:tx>
            <c:rich>
              <a:bodyPr rot="0" vert="horz"/>
              <a:lstStyle/>
              <a:p>
                <a:pPr>
                  <a:defRPr b="0"/>
                </a:pPr>
                <a:r>
                  <a:rPr lang="en-US" b="0"/>
                  <a:t>% pts</a:t>
                </a:r>
              </a:p>
            </c:rich>
          </c:tx>
          <c:layout>
            <c:manualLayout>
              <c:xMode val="edge"/>
              <c:yMode val="edge"/>
              <c:x val="0.94425940127953134"/>
              <c:y val="1.9755623147087585E-2"/>
            </c:manualLayout>
          </c:layout>
        </c:title>
        <c:numFmt formatCode="#,##0.0"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6251136"/>
        <c:crosses val="max"/>
        <c:crossBetween val="between"/>
        <c:majorUnit val="0.5"/>
        <c:minorUnit val="0.1"/>
      </c:valAx>
      <c:catAx>
        <c:axId val="56251136"/>
        <c:scaling>
          <c:orientation val="minMax"/>
        </c:scaling>
        <c:delete val="1"/>
        <c:axPos val="b"/>
        <c:tickLblPos val="none"/>
        <c:crossAx val="56240768"/>
        <c:crosses val="autoZero"/>
        <c:auto val="1"/>
        <c:lblAlgn val="ctr"/>
        <c:lblOffset val="100"/>
      </c:catAx>
      <c:spPr>
        <a:solidFill>
          <a:srgbClr val="FFFFFF"/>
        </a:solid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lang val="it-IT"/>
  <c:chart>
    <c:autoTitleDeleted val="1"/>
    <c:plotArea>
      <c:layout>
        <c:manualLayout>
          <c:layoutTarget val="inner"/>
          <c:xMode val="edge"/>
          <c:yMode val="edge"/>
          <c:x val="5.3533357632728491E-2"/>
          <c:y val="0.10424171821011648"/>
          <c:w val="0.8994915814207235"/>
          <c:h val="0.77713947155445673"/>
        </c:manualLayout>
      </c:layout>
      <c:barChart>
        <c:barDir val="col"/>
        <c:grouping val="clustered"/>
        <c:ser>
          <c:idx val="0"/>
          <c:order val="0"/>
          <c:tx>
            <c:strRef>
              <c:f>'Fig_0-28'!$Q$97</c:f>
              <c:strCache>
                <c:ptCount val="1"/>
                <c:pt idx="0">
                  <c:v>Sum of Recovery rate (cents on the dollar)</c:v>
                </c:pt>
              </c:strCache>
            </c:strRef>
          </c:tx>
          <c:spPr>
            <a:solidFill>
              <a:srgbClr val="037BC1"/>
            </a:solidFill>
            <a:ln w="6350" cmpd="sng">
              <a:solidFill>
                <a:srgbClr val="000000"/>
              </a:solidFill>
              <a:round/>
            </a:ln>
            <a:effectLst/>
          </c:spPr>
          <c:dPt>
            <c:idx val="11"/>
            <c:spPr>
              <a:solidFill>
                <a:srgbClr val="DA2128"/>
              </a:solidFill>
              <a:ln w="6350" cmpd="sng">
                <a:solidFill>
                  <a:srgbClr val="000000"/>
                </a:solidFill>
                <a:round/>
              </a:ln>
              <a:effectLst/>
            </c:spPr>
            <c:extLst xmlns:c16r2="http://schemas.microsoft.com/office/drawing/2015/06/chart">
              <c:ext xmlns:c16="http://schemas.microsoft.com/office/drawing/2014/chart" uri="{C3380CC4-5D6E-409C-BE32-E72D297353CC}">
                <c16:uniqueId val="{00000001-E062-42A2-8F70-B74CC8432B90}"/>
              </c:ext>
            </c:extLst>
          </c:dPt>
          <c:dPt>
            <c:idx val="15"/>
            <c:spPr>
              <a:solidFill>
                <a:srgbClr val="8CC841"/>
              </a:solidFill>
              <a:ln w="6350" cmpd="sng">
                <a:solidFill>
                  <a:srgbClr val="000000"/>
                </a:solidFill>
                <a:round/>
              </a:ln>
              <a:effectLst/>
            </c:spPr>
            <c:extLst xmlns:c16r2="http://schemas.microsoft.com/office/drawing/2015/06/chart">
              <c:ext xmlns:c16="http://schemas.microsoft.com/office/drawing/2014/chart" uri="{C3380CC4-5D6E-409C-BE32-E72D297353CC}">
                <c16:uniqueId val="{00000003-E062-42A2-8F70-B74CC8432B90}"/>
              </c:ext>
            </c:extLst>
          </c:dPt>
          <c:cat>
            <c:strRef>
              <c:f>'Fig_0-28'!$N$98:$N$133</c:f>
              <c:strCache>
                <c:ptCount val="36"/>
                <c:pt idx="0">
                  <c:v>TUR</c:v>
                </c:pt>
                <c:pt idx="1">
                  <c:v>CHL</c:v>
                </c:pt>
                <c:pt idx="2">
                  <c:v>GRC</c:v>
                </c:pt>
                <c:pt idx="3">
                  <c:v>EST</c:v>
                </c:pt>
                <c:pt idx="4">
                  <c:v>HUN</c:v>
                </c:pt>
                <c:pt idx="5">
                  <c:v>LUX</c:v>
                </c:pt>
                <c:pt idx="6">
                  <c:v>CHE</c:v>
                </c:pt>
                <c:pt idx="7">
                  <c:v>LVA</c:v>
                </c:pt>
                <c:pt idx="8">
                  <c:v>SVK</c:v>
                </c:pt>
                <c:pt idx="9">
                  <c:v>POL</c:v>
                </c:pt>
                <c:pt idx="10">
                  <c:v>ISR</c:v>
                </c:pt>
                <c:pt idx="11">
                  <c:v>ITA</c:v>
                </c:pt>
                <c:pt idx="12">
                  <c:v>CZE</c:v>
                </c:pt>
                <c:pt idx="13">
                  <c:v>MEX</c:v>
                </c:pt>
                <c:pt idx="14">
                  <c:v>ESP</c:v>
                </c:pt>
                <c:pt idx="15">
                  <c:v>OECD</c:v>
                </c:pt>
                <c:pt idx="16">
                  <c:v>PRT</c:v>
                </c:pt>
                <c:pt idx="17">
                  <c:v>SWE</c:v>
                </c:pt>
                <c:pt idx="18">
                  <c:v>FRA</c:v>
                </c:pt>
                <c:pt idx="19">
                  <c:v>USA</c:v>
                </c:pt>
                <c:pt idx="20">
                  <c:v>AUS</c:v>
                </c:pt>
                <c:pt idx="21">
                  <c:v>AUT</c:v>
                </c:pt>
                <c:pt idx="22">
                  <c:v>NZL</c:v>
                </c:pt>
                <c:pt idx="23">
                  <c:v>KOR</c:v>
                </c:pt>
                <c:pt idx="24">
                  <c:v>DEU</c:v>
                </c:pt>
                <c:pt idx="25">
                  <c:v>ISL</c:v>
                </c:pt>
                <c:pt idx="26">
                  <c:v>CAN</c:v>
                </c:pt>
                <c:pt idx="27">
                  <c:v>IRL</c:v>
                </c:pt>
                <c:pt idx="28">
                  <c:v>DNK</c:v>
                </c:pt>
                <c:pt idx="29">
                  <c:v>SVN</c:v>
                </c:pt>
                <c:pt idx="30">
                  <c:v>GBR</c:v>
                </c:pt>
                <c:pt idx="31">
                  <c:v>NLD</c:v>
                </c:pt>
                <c:pt idx="32">
                  <c:v>BEL</c:v>
                </c:pt>
                <c:pt idx="33">
                  <c:v>FIN</c:v>
                </c:pt>
                <c:pt idx="34">
                  <c:v>NOR</c:v>
                </c:pt>
                <c:pt idx="35">
                  <c:v>JPN</c:v>
                </c:pt>
              </c:strCache>
            </c:strRef>
          </c:cat>
          <c:val>
            <c:numRef>
              <c:f>'Fig_0-28'!$Q$98:$Q$133</c:f>
              <c:numCache>
                <c:formatCode>General</c:formatCode>
                <c:ptCount val="36"/>
                <c:pt idx="0">
                  <c:v>18.7</c:v>
                </c:pt>
                <c:pt idx="1">
                  <c:v>31</c:v>
                </c:pt>
                <c:pt idx="2">
                  <c:v>34.9</c:v>
                </c:pt>
                <c:pt idx="3">
                  <c:v>40</c:v>
                </c:pt>
                <c:pt idx="4">
                  <c:v>41.7</c:v>
                </c:pt>
                <c:pt idx="5">
                  <c:v>43.8</c:v>
                </c:pt>
                <c:pt idx="6">
                  <c:v>46.6</c:v>
                </c:pt>
                <c:pt idx="7">
                  <c:v>48.1</c:v>
                </c:pt>
                <c:pt idx="8">
                  <c:v>54.7</c:v>
                </c:pt>
                <c:pt idx="9">
                  <c:v>58.3</c:v>
                </c:pt>
                <c:pt idx="10">
                  <c:v>62.1</c:v>
                </c:pt>
                <c:pt idx="11">
                  <c:v>63.1</c:v>
                </c:pt>
                <c:pt idx="12">
                  <c:v>66</c:v>
                </c:pt>
                <c:pt idx="13">
                  <c:v>68.900000000000006</c:v>
                </c:pt>
                <c:pt idx="14">
                  <c:v>71.2</c:v>
                </c:pt>
                <c:pt idx="15">
                  <c:v>72.3</c:v>
                </c:pt>
                <c:pt idx="16">
                  <c:v>73.400000000000006</c:v>
                </c:pt>
                <c:pt idx="17">
                  <c:v>76.599999999999994</c:v>
                </c:pt>
                <c:pt idx="18">
                  <c:v>77.5</c:v>
                </c:pt>
                <c:pt idx="19">
                  <c:v>80.400000000000006</c:v>
                </c:pt>
                <c:pt idx="20">
                  <c:v>82.1</c:v>
                </c:pt>
                <c:pt idx="21">
                  <c:v>82.7</c:v>
                </c:pt>
                <c:pt idx="22">
                  <c:v>83.3</c:v>
                </c:pt>
                <c:pt idx="23">
                  <c:v>83.6</c:v>
                </c:pt>
                <c:pt idx="24">
                  <c:v>83.7</c:v>
                </c:pt>
                <c:pt idx="25">
                  <c:v>84.9</c:v>
                </c:pt>
                <c:pt idx="26">
                  <c:v>87.3</c:v>
                </c:pt>
                <c:pt idx="27">
                  <c:v>87.7</c:v>
                </c:pt>
                <c:pt idx="28">
                  <c:v>87.8</c:v>
                </c:pt>
                <c:pt idx="29">
                  <c:v>88.2</c:v>
                </c:pt>
                <c:pt idx="30">
                  <c:v>88.6</c:v>
                </c:pt>
                <c:pt idx="31">
                  <c:v>88.9</c:v>
                </c:pt>
                <c:pt idx="32">
                  <c:v>89.3</c:v>
                </c:pt>
                <c:pt idx="33">
                  <c:v>90.1</c:v>
                </c:pt>
                <c:pt idx="34">
                  <c:v>92.5</c:v>
                </c:pt>
                <c:pt idx="35">
                  <c:v>92.9</c:v>
                </c:pt>
              </c:numCache>
            </c:numRef>
          </c:val>
          <c:extLst xmlns:c16r2="http://schemas.microsoft.com/office/drawing/2015/06/chart">
            <c:ext xmlns:c16="http://schemas.microsoft.com/office/drawing/2014/chart" uri="{C3380CC4-5D6E-409C-BE32-E72D297353CC}">
              <c16:uniqueId val="{00000004-E062-42A2-8F70-B74CC8432B90}"/>
            </c:ext>
          </c:extLst>
        </c:ser>
        <c:dLbls/>
        <c:gapWidth val="100"/>
        <c:axId val="56319360"/>
        <c:axId val="56341632"/>
      </c:barChart>
      <c:barChart>
        <c:barDir val="col"/>
        <c:grouping val="clustered"/>
        <c:ser>
          <c:idx val="1"/>
          <c:order val="1"/>
          <c:tx>
            <c:v>OECDGraphFakeSeries</c:v>
          </c:tx>
          <c:extLst xmlns:c16r2="http://schemas.microsoft.com/office/drawing/2015/06/chart">
            <c:ext xmlns:c16="http://schemas.microsoft.com/office/drawing/2014/chart" uri="{C3380CC4-5D6E-409C-BE32-E72D297353CC}">
              <c16:uniqueId val="{00000005-E062-42A2-8F70-B74CC8432B90}"/>
            </c:ext>
          </c:extLst>
        </c:ser>
        <c:dLbls/>
        <c:axId val="56353152"/>
        <c:axId val="56343168"/>
      </c:barChart>
      <c:catAx>
        <c:axId val="56319360"/>
        <c:scaling>
          <c:orientation val="minMax"/>
        </c:scaling>
        <c:axPos val="b"/>
        <c:numFmt formatCode="General" sourceLinked="0"/>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5400000" vert="horz"/>
          <a:lstStyle/>
          <a:p>
            <a:pPr>
              <a:defRPr/>
            </a:pPr>
            <a:endParaRPr lang="it-IT"/>
          </a:p>
        </c:txPr>
        <c:crossAx val="56341632"/>
        <c:crosses val="autoZero"/>
        <c:auto val="1"/>
        <c:lblAlgn val="ctr"/>
        <c:lblOffset val="0"/>
        <c:tickLblSkip val="1"/>
      </c:catAx>
      <c:valAx>
        <c:axId val="56341632"/>
        <c:scaling>
          <c:orientation val="minMax"/>
        </c:scaling>
        <c:axPos val="l"/>
        <c:majorGridlines>
          <c:spPr>
            <a:ln w="9525" cmpd="sng">
              <a:solidFill>
                <a:srgbClr val="C8C8C8"/>
              </a:solidFill>
              <a:prstDash val="solid"/>
            </a:ln>
          </c:spPr>
        </c:majorGridlines>
        <c:numFmt formatCode="General" sourceLinked="1"/>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6319360"/>
        <c:crosses val="autoZero"/>
        <c:crossBetween val="between"/>
      </c:valAx>
      <c:valAx>
        <c:axId val="56343168"/>
        <c:scaling>
          <c:orientation val="minMax"/>
          <c:max val="100"/>
          <c:min val="0"/>
        </c:scaling>
        <c:axPos val="r"/>
        <c:numFmt formatCode="General"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6353152"/>
        <c:crosses val="max"/>
        <c:crossBetween val="between"/>
        <c:majorUnit val="10"/>
        <c:minorUnit val="4"/>
      </c:valAx>
      <c:catAx>
        <c:axId val="56353152"/>
        <c:scaling>
          <c:orientation val="minMax"/>
        </c:scaling>
        <c:delete val="1"/>
        <c:axPos val="b"/>
        <c:tickLblPos val="none"/>
        <c:crossAx val="56343168"/>
        <c:crosses val="autoZero"/>
        <c:auto val="1"/>
        <c:lblAlgn val="ctr"/>
        <c:lblOffset val="100"/>
      </c:catAx>
      <c:spPr>
        <a:solidFill>
          <a:srgbClr val="FFFFFF"/>
        </a:solid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userShapes r:id="rId2"/>
</c:chartSpace>
</file>

<file path=ppt/charts/chart16.xml><?xml version="1.0" encoding="utf-8"?>
<c:chartSpace xmlns:c="http://schemas.openxmlformats.org/drawingml/2006/chart" xmlns:a="http://schemas.openxmlformats.org/drawingml/2006/main" xmlns:r="http://schemas.openxmlformats.org/officeDocument/2006/relationships">
  <c:lang val="it-IT"/>
  <c:chart>
    <c:plotArea>
      <c:layout>
        <c:manualLayout>
          <c:layoutTarget val="inner"/>
          <c:xMode val="edge"/>
          <c:yMode val="edge"/>
          <c:x val="5.5161684379615321E-2"/>
          <c:y val="9.0053376157843548E-2"/>
          <c:w val="0.89299889207009642"/>
          <c:h val="0.77925286476226541"/>
        </c:manualLayout>
      </c:layout>
      <c:barChart>
        <c:barDir val="col"/>
        <c:grouping val="stacked"/>
        <c:ser>
          <c:idx val="0"/>
          <c:order val="0"/>
          <c:tx>
            <c:strRef>
              <c:f>'Fig_0-30'!$V$96</c:f>
              <c:strCache>
                <c:ptCount val="1"/>
                <c:pt idx="0">
                  <c:v>Gross domestic expenditure on R&amp;D (% of GDP)</c:v>
                </c:pt>
              </c:strCache>
            </c:strRef>
          </c:tx>
          <c:spPr>
            <a:solidFill>
              <a:srgbClr val="037BC1"/>
            </a:solidFill>
            <a:ln w="6350" cmpd="sng">
              <a:solidFill>
                <a:srgbClr val="000000"/>
              </a:solidFill>
              <a:round/>
            </a:ln>
            <a:effectLst/>
          </c:spPr>
          <c:dPt>
            <c:idx val="10"/>
            <c:spPr>
              <a:solidFill>
                <a:srgbClr val="DA2128"/>
              </a:solidFill>
              <a:ln w="6350" cmpd="sng">
                <a:solidFill>
                  <a:srgbClr val="000000"/>
                </a:solidFill>
                <a:round/>
              </a:ln>
              <a:effectLst/>
            </c:spPr>
            <c:extLst xmlns:c16r2="http://schemas.microsoft.com/office/drawing/2015/06/chart">
              <c:ext xmlns:c16="http://schemas.microsoft.com/office/drawing/2014/chart" uri="{C3380CC4-5D6E-409C-BE32-E72D297353CC}">
                <c16:uniqueId val="{00000001-0051-4783-B6F6-2CEE66BB0EE1}"/>
              </c:ext>
            </c:extLst>
          </c:dPt>
          <c:dPt>
            <c:idx val="21"/>
            <c:spPr>
              <a:solidFill>
                <a:srgbClr val="8CC841"/>
              </a:solidFill>
              <a:ln w="6350" cmpd="sng">
                <a:solidFill>
                  <a:srgbClr val="000000"/>
                </a:solidFill>
                <a:round/>
              </a:ln>
              <a:effectLst/>
            </c:spPr>
            <c:extLst xmlns:c16r2="http://schemas.microsoft.com/office/drawing/2015/06/chart">
              <c:ext xmlns:c16="http://schemas.microsoft.com/office/drawing/2014/chart" uri="{C3380CC4-5D6E-409C-BE32-E72D297353CC}">
                <c16:uniqueId val="{00000003-0051-4783-B6F6-2CEE66BB0EE1}"/>
              </c:ext>
            </c:extLst>
          </c:dPt>
          <c:cat>
            <c:strRef>
              <c:f>'Fig_0-30'!$U$97:$U$128</c:f>
              <c:strCache>
                <c:ptCount val="32"/>
                <c:pt idx="0">
                  <c:v>CHL</c:v>
                </c:pt>
                <c:pt idx="1">
                  <c:v>MEX</c:v>
                </c:pt>
                <c:pt idx="2">
                  <c:v>GRC</c:v>
                </c:pt>
                <c:pt idx="3">
                  <c:v>SVK</c:v>
                </c:pt>
                <c:pt idx="4">
                  <c:v>CHE</c:v>
                </c:pt>
                <c:pt idx="5">
                  <c:v>POL</c:v>
                </c:pt>
                <c:pt idx="6">
                  <c:v>TUR</c:v>
                </c:pt>
                <c:pt idx="7">
                  <c:v>ESP</c:v>
                </c:pt>
                <c:pt idx="8">
                  <c:v>LUX</c:v>
                </c:pt>
                <c:pt idx="9">
                  <c:v>PRT</c:v>
                </c:pt>
                <c:pt idx="10">
                  <c:v>ITA</c:v>
                </c:pt>
                <c:pt idx="11">
                  <c:v>HUN</c:v>
                </c:pt>
                <c:pt idx="12">
                  <c:v>EST</c:v>
                </c:pt>
                <c:pt idx="13">
                  <c:v>IRL</c:v>
                </c:pt>
                <c:pt idx="14">
                  <c:v>CAN</c:v>
                </c:pt>
                <c:pt idx="15">
                  <c:v>GBR</c:v>
                </c:pt>
                <c:pt idx="16">
                  <c:v>NOR</c:v>
                </c:pt>
                <c:pt idx="17">
                  <c:v>ISL</c:v>
                </c:pt>
                <c:pt idx="18">
                  <c:v>CZE</c:v>
                </c:pt>
                <c:pt idx="19">
                  <c:v>NLD</c:v>
                </c:pt>
                <c:pt idx="20">
                  <c:v>FRA</c:v>
                </c:pt>
                <c:pt idx="21">
                  <c:v>OECD</c:v>
                </c:pt>
                <c:pt idx="22">
                  <c:v>SVN</c:v>
                </c:pt>
                <c:pt idx="23">
                  <c:v>BEL</c:v>
                </c:pt>
                <c:pt idx="24">
                  <c:v>DEU</c:v>
                </c:pt>
                <c:pt idx="25">
                  <c:v>DNK</c:v>
                </c:pt>
                <c:pt idx="26">
                  <c:v>AUT</c:v>
                </c:pt>
                <c:pt idx="27">
                  <c:v>SWE</c:v>
                </c:pt>
                <c:pt idx="28">
                  <c:v>FIN</c:v>
                </c:pt>
                <c:pt idx="29">
                  <c:v>JPN</c:v>
                </c:pt>
                <c:pt idx="30">
                  <c:v>ISR</c:v>
                </c:pt>
                <c:pt idx="31">
                  <c:v>KOR</c:v>
                </c:pt>
              </c:strCache>
            </c:strRef>
          </c:cat>
          <c:val>
            <c:numRef>
              <c:f>'Fig_0-30'!$V$97:$V$128</c:f>
              <c:numCache>
                <c:formatCode>General</c:formatCode>
                <c:ptCount val="32"/>
                <c:pt idx="0">
                  <c:v>0.37829284554161002</c:v>
                </c:pt>
                <c:pt idx="1">
                  <c:v>0.53811924884066986</c:v>
                </c:pt>
                <c:pt idx="2">
                  <c:v>0.83844584629517027</c:v>
                </c:pt>
                <c:pt idx="3">
                  <c:v>0.88622055713612002</c:v>
                </c:pt>
                <c:pt idx="4">
                  <c:v>0.9108184290016399</c:v>
                </c:pt>
                <c:pt idx="5">
                  <c:v>0.94047858646094984</c:v>
                </c:pt>
                <c:pt idx="6">
                  <c:v>1.0071246630630197</c:v>
                </c:pt>
                <c:pt idx="7">
                  <c:v>1.2313915678858198</c:v>
                </c:pt>
                <c:pt idx="8">
                  <c:v>1.2560969374712401</c:v>
                </c:pt>
                <c:pt idx="9">
                  <c:v>1.28699794772474</c:v>
                </c:pt>
                <c:pt idx="10">
                  <c:v>1.2885728629762503</c:v>
                </c:pt>
                <c:pt idx="11">
                  <c:v>1.3707168371480301</c:v>
                </c:pt>
                <c:pt idx="12">
                  <c:v>1.4363602482231796</c:v>
                </c:pt>
                <c:pt idx="13">
                  <c:v>1.4923886855742998</c:v>
                </c:pt>
                <c:pt idx="14">
                  <c:v>1.6129906950836896</c:v>
                </c:pt>
                <c:pt idx="15">
                  <c:v>1.69994618194465</c:v>
                </c:pt>
                <c:pt idx="16">
                  <c:v>1.7078352521032896</c:v>
                </c:pt>
                <c:pt idx="17">
                  <c:v>1.8908036154147798</c:v>
                </c:pt>
                <c:pt idx="18">
                  <c:v>1.9973420283950303</c:v>
                </c:pt>
                <c:pt idx="19">
                  <c:v>2.0018799433781993</c:v>
                </c:pt>
                <c:pt idx="20">
                  <c:v>2.2559883026510801</c:v>
                </c:pt>
                <c:pt idx="21">
                  <c:v>2.3772978223847399</c:v>
                </c:pt>
                <c:pt idx="22">
                  <c:v>2.3864738707573498</c:v>
                </c:pt>
                <c:pt idx="23">
                  <c:v>2.4661292981159204</c:v>
                </c:pt>
                <c:pt idx="24">
                  <c:v>2.8965801793768096</c:v>
                </c:pt>
                <c:pt idx="25">
                  <c:v>3.0514510569427098</c:v>
                </c:pt>
                <c:pt idx="26">
                  <c:v>3.0670865083305006</c:v>
                </c:pt>
                <c:pt idx="27">
                  <c:v>3.1608399675463104</c:v>
                </c:pt>
                <c:pt idx="28">
                  <c:v>3.1724867003137396</c:v>
                </c:pt>
                <c:pt idx="29">
                  <c:v>3.588316848031011</c:v>
                </c:pt>
                <c:pt idx="30">
                  <c:v>4.1085628935996708</c:v>
                </c:pt>
                <c:pt idx="31">
                  <c:v>4.2916349708904189</c:v>
                </c:pt>
              </c:numCache>
            </c:numRef>
          </c:val>
          <c:extLst xmlns:c16r2="http://schemas.microsoft.com/office/drawing/2015/06/chart">
            <c:ext xmlns:c16="http://schemas.microsoft.com/office/drawing/2014/chart" uri="{C3380CC4-5D6E-409C-BE32-E72D297353CC}">
              <c16:uniqueId val="{00000004-0051-4783-B6F6-2CEE66BB0EE1}"/>
            </c:ext>
          </c:extLst>
        </c:ser>
        <c:dLbls/>
        <c:gapWidth val="100"/>
        <c:overlap val="100"/>
        <c:axId val="56014336"/>
        <c:axId val="56015872"/>
      </c:barChart>
      <c:barChart>
        <c:barDir val="col"/>
        <c:grouping val="stacked"/>
        <c:ser>
          <c:idx val="4"/>
          <c:order val="1"/>
          <c:tx>
            <c:v>OECDGraphFakeSeries</c:v>
          </c:tx>
          <c:extLst xmlns:c16r2="http://schemas.microsoft.com/office/drawing/2015/06/chart">
            <c:ext xmlns:c16="http://schemas.microsoft.com/office/drawing/2014/chart" uri="{C3380CC4-5D6E-409C-BE32-E72D297353CC}">
              <c16:uniqueId val="{00000005-0051-4783-B6F6-2CEE66BB0EE1}"/>
            </c:ext>
          </c:extLst>
        </c:ser>
        <c:dLbls/>
        <c:overlap val="100"/>
        <c:axId val="56387840"/>
        <c:axId val="56386304"/>
      </c:barChart>
      <c:catAx>
        <c:axId val="56014336"/>
        <c:scaling>
          <c:orientation val="minMax"/>
        </c:scaling>
        <c:axPos val="b"/>
        <c:numFmt formatCode="General" sourceLinked="1"/>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5400000" vert="horz"/>
          <a:lstStyle/>
          <a:p>
            <a:pPr>
              <a:defRPr/>
            </a:pPr>
            <a:endParaRPr lang="it-IT"/>
          </a:p>
        </c:txPr>
        <c:crossAx val="56015872"/>
        <c:crosses val="autoZero"/>
        <c:auto val="1"/>
        <c:lblAlgn val="ctr"/>
        <c:lblOffset val="0"/>
        <c:tickLblSkip val="1"/>
      </c:catAx>
      <c:valAx>
        <c:axId val="56015872"/>
        <c:scaling>
          <c:orientation val="minMax"/>
          <c:max val="5"/>
        </c:scaling>
        <c:axPos val="l"/>
        <c:majorGridlines>
          <c:spPr>
            <a:ln w="9525" cmpd="sng">
              <a:solidFill>
                <a:srgbClr val="C8C8C8"/>
              </a:solidFill>
              <a:prstDash val="solid"/>
            </a:ln>
          </c:spPr>
        </c:majorGridlines>
        <c:numFmt formatCode="#,##0.0"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6014336"/>
        <c:crosses val="autoZero"/>
        <c:crossBetween val="between"/>
      </c:valAx>
      <c:valAx>
        <c:axId val="56386304"/>
        <c:scaling>
          <c:orientation val="minMax"/>
          <c:max val="5"/>
          <c:min val="0"/>
        </c:scaling>
        <c:axPos val="r"/>
        <c:numFmt formatCode="#,##0.0"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6387840"/>
        <c:crosses val="max"/>
        <c:crossBetween val="between"/>
        <c:majorUnit val="0.5"/>
        <c:minorUnit val="0.1"/>
      </c:valAx>
      <c:catAx>
        <c:axId val="56387840"/>
        <c:scaling>
          <c:orientation val="minMax"/>
        </c:scaling>
        <c:delete val="1"/>
        <c:axPos val="b"/>
        <c:tickLblPos val="none"/>
        <c:crossAx val="56386304"/>
        <c:crosses val="autoZero"/>
        <c:auto val="1"/>
        <c:lblAlgn val="ctr"/>
        <c:lblOffset val="100"/>
      </c:catAx>
      <c:spPr>
        <a:solidFill>
          <a:srgbClr val="FFFFFF"/>
        </a:solid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userShapes r:id="rId2"/>
</c:chartSpace>
</file>

<file path=ppt/charts/chart17.xml><?xml version="1.0" encoding="utf-8"?>
<c:chartSpace xmlns:c="http://schemas.openxmlformats.org/drawingml/2006/chart" xmlns:a="http://schemas.openxmlformats.org/drawingml/2006/main" xmlns:r="http://schemas.openxmlformats.org/officeDocument/2006/relationships">
  <c:lang val="it-IT"/>
  <c:chart>
    <c:autoTitleDeleted val="1"/>
    <c:plotArea>
      <c:layout>
        <c:manualLayout>
          <c:layoutTarget val="inner"/>
          <c:xMode val="edge"/>
          <c:yMode val="edge"/>
          <c:x val="5.0971255711680097E-2"/>
          <c:y val="0.10722019310630417"/>
          <c:w val="0.8980574885766397"/>
          <c:h val="0.82068257768917141"/>
        </c:manualLayout>
      </c:layout>
      <c:lineChart>
        <c:grouping val="standard"/>
        <c:ser>
          <c:idx val="1"/>
          <c:order val="0"/>
          <c:tx>
            <c:strRef>
              <c:f>UR!$B$3</c:f>
              <c:strCache>
                <c:ptCount val="1"/>
                <c:pt idx="0">
                  <c:v>Total (lhs)</c:v>
                </c:pt>
              </c:strCache>
            </c:strRef>
          </c:tx>
          <c:spPr>
            <a:ln w="31750" cap="rnd" cmpd="sng" algn="ctr">
              <a:solidFill>
                <a:srgbClr val="DA2128"/>
              </a:solidFill>
              <a:prstDash val="solid"/>
              <a:round/>
            </a:ln>
            <a:effectLst/>
          </c:spPr>
          <c:marker>
            <c:symbol val="none"/>
          </c:marker>
          <c:cat>
            <c:strRef>
              <c:f>UR!$C$1:$S$1</c:f>
              <c:strCach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strCache>
            </c:strRef>
          </c:cat>
          <c:val>
            <c:numRef>
              <c:f>UR!$C$3:$S$3</c:f>
              <c:numCache>
                <c:formatCode>General</c:formatCode>
                <c:ptCount val="17"/>
                <c:pt idx="0">
                  <c:v>10.633451915901242</c:v>
                </c:pt>
                <c:pt idx="1">
                  <c:v>9.5944780173276651</c:v>
                </c:pt>
                <c:pt idx="2">
                  <c:v>9.0797959785861835</c:v>
                </c:pt>
                <c:pt idx="3">
                  <c:v>8.7417467175970369</c:v>
                </c:pt>
                <c:pt idx="4">
                  <c:v>8.0902046408086576</c:v>
                </c:pt>
                <c:pt idx="5">
                  <c:v>7.8258127080757847</c:v>
                </c:pt>
                <c:pt idx="6">
                  <c:v>6.8615284521626458</c:v>
                </c:pt>
                <c:pt idx="7">
                  <c:v>6.1610786776714574</c:v>
                </c:pt>
                <c:pt idx="8">
                  <c:v>6.806798075032229</c:v>
                </c:pt>
                <c:pt idx="9">
                  <c:v>7.8532881055902113</c:v>
                </c:pt>
                <c:pt idx="10">
                  <c:v>8.4755233291155907</c:v>
                </c:pt>
                <c:pt idx="11">
                  <c:v>8.4754052544904361</c:v>
                </c:pt>
                <c:pt idx="12">
                  <c:v>10.805385231639844</c:v>
                </c:pt>
                <c:pt idx="13">
                  <c:v>12.334468596043672</c:v>
                </c:pt>
                <c:pt idx="14">
                  <c:v>12.898843105448</c:v>
                </c:pt>
                <c:pt idx="15">
                  <c:v>12.09871164156999</c:v>
                </c:pt>
                <c:pt idx="16">
                  <c:v>11.675194916666671</c:v>
                </c:pt>
              </c:numCache>
            </c:numRef>
          </c:val>
        </c:ser>
        <c:dLbls/>
        <c:marker val="1"/>
        <c:axId val="56847744"/>
        <c:axId val="56857728"/>
      </c:lineChart>
      <c:lineChart>
        <c:grouping val="standard"/>
        <c:ser>
          <c:idx val="2"/>
          <c:order val="1"/>
          <c:tx>
            <c:strRef>
              <c:f>UR!$B$4</c:f>
              <c:strCache>
                <c:ptCount val="1"/>
                <c:pt idx="0">
                  <c:v>Young, &lt;25 year-old (rhs)</c:v>
                </c:pt>
              </c:strCache>
            </c:strRef>
          </c:tx>
          <c:spPr>
            <a:ln w="31750" cap="rnd" cmpd="sng" algn="ctr">
              <a:solidFill>
                <a:srgbClr val="0070C0"/>
              </a:solidFill>
              <a:prstDash val="sysDash"/>
              <a:round/>
            </a:ln>
            <a:effectLst/>
          </c:spPr>
          <c:marker>
            <c:symbol val="none"/>
          </c:marker>
          <c:cat>
            <c:strRef>
              <c:f>UR!$C$1:$S$1</c:f>
              <c:strCache>
                <c:ptCount val="17"/>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strCache>
            </c:strRef>
          </c:cat>
          <c:val>
            <c:numRef>
              <c:f>UR!$C$4:$S$4</c:f>
              <c:numCache>
                <c:formatCode>General</c:formatCode>
                <c:ptCount val="17"/>
                <c:pt idx="0">
                  <c:v>29.686710319097461</c:v>
                </c:pt>
                <c:pt idx="1">
                  <c:v>27.043229991626397</c:v>
                </c:pt>
                <c:pt idx="2">
                  <c:v>26.288879420536855</c:v>
                </c:pt>
                <c:pt idx="3">
                  <c:v>26.265461640406421</c:v>
                </c:pt>
                <c:pt idx="4">
                  <c:v>23.506491736752221</c:v>
                </c:pt>
                <c:pt idx="5">
                  <c:v>24.117901943515605</c:v>
                </c:pt>
                <c:pt idx="6">
                  <c:v>21.763019898002657</c:v>
                </c:pt>
                <c:pt idx="7">
                  <c:v>20.360940413148249</c:v>
                </c:pt>
                <c:pt idx="8">
                  <c:v>21.204494218366918</c:v>
                </c:pt>
                <c:pt idx="9">
                  <c:v>25.340015238635079</c:v>
                </c:pt>
                <c:pt idx="10">
                  <c:v>27.903355754471381</c:v>
                </c:pt>
                <c:pt idx="11">
                  <c:v>29.156438619090725</c:v>
                </c:pt>
                <c:pt idx="12">
                  <c:v>35.315724781566736</c:v>
                </c:pt>
                <c:pt idx="13">
                  <c:v>40.040691117932369</c:v>
                </c:pt>
                <c:pt idx="14">
                  <c:v>42.68140402583979</c:v>
                </c:pt>
                <c:pt idx="15">
                  <c:v>40.323917059980381</c:v>
                </c:pt>
                <c:pt idx="16">
                  <c:v>37.98404658333331</c:v>
                </c:pt>
              </c:numCache>
            </c:numRef>
          </c:val>
        </c:ser>
        <c:dLbls/>
        <c:marker val="1"/>
        <c:axId val="56861056"/>
        <c:axId val="56859264"/>
      </c:lineChart>
      <c:catAx>
        <c:axId val="56847744"/>
        <c:scaling>
          <c:orientation val="minMax"/>
        </c:scaling>
        <c:axPos val="b"/>
        <c:numFmt formatCode="General" sourceLinked="1"/>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0" vert="horz"/>
          <a:lstStyle/>
          <a:p>
            <a:pPr>
              <a:defRPr/>
            </a:pPr>
            <a:endParaRPr lang="it-IT"/>
          </a:p>
        </c:txPr>
        <c:crossAx val="56857728"/>
        <c:crosses val="autoZero"/>
        <c:auto val="1"/>
        <c:lblAlgn val="ctr"/>
        <c:lblOffset val="0"/>
        <c:tickLblSkip val="2"/>
        <c:tickMarkSkip val="3"/>
      </c:catAx>
      <c:valAx>
        <c:axId val="56857728"/>
        <c:scaling>
          <c:orientation val="minMax"/>
          <c:max val="15"/>
          <c:min val="0"/>
        </c:scaling>
        <c:axPos val="l"/>
        <c:majorGridlines>
          <c:spPr>
            <a:ln w="9525" cmpd="sng">
              <a:solidFill>
                <a:srgbClr val="C8C8C8"/>
              </a:solidFill>
              <a:prstDash val="solid"/>
            </a:ln>
          </c:spPr>
        </c:majorGridlines>
        <c:numFmt formatCode="General" sourceLinked="1"/>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6847744"/>
        <c:crosses val="autoZero"/>
        <c:crossBetween val="midCat"/>
        <c:majorUnit val="3"/>
      </c:valAx>
      <c:valAx>
        <c:axId val="56859264"/>
        <c:scaling>
          <c:orientation val="minMax"/>
          <c:min val="20"/>
        </c:scaling>
        <c:axPos val="r"/>
        <c:numFmt formatCode="General" sourceLinked="1"/>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6861056"/>
        <c:crosses val="max"/>
        <c:crossBetween val="between"/>
      </c:valAx>
      <c:catAx>
        <c:axId val="56861056"/>
        <c:scaling>
          <c:orientation val="minMax"/>
        </c:scaling>
        <c:delete val="1"/>
        <c:axPos val="b"/>
        <c:tickLblPos val="none"/>
        <c:crossAx val="56859264"/>
        <c:crossesAt val="15"/>
        <c:auto val="1"/>
        <c:lblAlgn val="ctr"/>
        <c:lblOffset val="100"/>
      </c:catAx>
      <c:spPr>
        <a:solidFill>
          <a:srgbClr val="FFFFFF"/>
        </a:solid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legend>
      <c:legendPos val="r"/>
      <c:layout>
        <c:manualLayout>
          <c:xMode val="edge"/>
          <c:yMode val="edge"/>
          <c:x val="0.11945117029862792"/>
          <c:y val="0.11593554443790006"/>
          <c:w val="0.73690847966038175"/>
          <c:h val="0.16932682587100575"/>
        </c:manualLayout>
      </c:layout>
      <c:overlay val="1"/>
      <c:spPr>
        <a:noFill/>
        <a:ln>
          <a:noFill/>
          <a:round/>
        </a:ln>
        <a:effectLst/>
        <a:extLst>
          <a:ext uri="{91240B29-F687-4F45-9708-019B960494DF}">
            <a14:hiddenLine xmlns:a14="http://schemas.microsoft.com/office/drawing/2010/main" xmlns:r="http://schemas.openxmlformats.org/officeDocument/2006/relationships" xmlns="">
              <a:noFill/>
              <a:round/>
            </a14:hiddenLine>
          </a:ext>
        </a:extLst>
      </c:sp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lang val="it-IT"/>
  <c:chart>
    <c:plotArea>
      <c:layout>
        <c:manualLayout>
          <c:xMode val="edge"/>
          <c:yMode val="edge"/>
          <c:x val="8.7445796086387494E-3"/>
          <c:y val="1.9920803043647742E-2"/>
          <c:w val="0.98906927548920154"/>
          <c:h val="0.9750989961954406"/>
        </c:manualLayout>
      </c:layout>
      <c:barChart>
        <c:barDir val="col"/>
        <c:grouping val="clustered"/>
        <c:ser>
          <c:idx val="1"/>
          <c:order val="0"/>
          <c:tx>
            <c:strRef>
              <c:f>'piaac scores'!$A$5</c:f>
              <c:strCache>
                <c:ptCount val="1"/>
                <c:pt idx="0">
                  <c:v>North</c:v>
                </c:pt>
              </c:strCache>
            </c:strRef>
          </c:tx>
          <c:spPr>
            <a:solidFill>
              <a:srgbClr val="037BC1"/>
            </a:solidFill>
            <a:ln w="6350" cmpd="sng">
              <a:solidFill>
                <a:srgbClr val="000000"/>
              </a:solidFill>
              <a:round/>
            </a:ln>
            <a:effectLst/>
          </c:spPr>
          <c:cat>
            <c:strRef>
              <c:f>'piaac scores'!$B$3:$E$3</c:f>
              <c:strCache>
                <c:ptCount val="4"/>
                <c:pt idx="0">
                  <c:v>Immigrants</c:v>
                </c:pt>
                <c:pt idx="1">
                  <c:v>Young </c:v>
                </c:pt>
                <c:pt idx="2">
                  <c:v>Total population</c:v>
                </c:pt>
                <c:pt idx="3">
                  <c:v>High education</c:v>
                </c:pt>
              </c:strCache>
            </c:strRef>
          </c:cat>
          <c:val>
            <c:numRef>
              <c:f>'piaac scores'!$B$5:$E$5</c:f>
              <c:numCache>
                <c:formatCode>General</c:formatCode>
                <c:ptCount val="4"/>
                <c:pt idx="0">
                  <c:v>224.571</c:v>
                </c:pt>
                <c:pt idx="1">
                  <c:v>265.11700000000002</c:v>
                </c:pt>
                <c:pt idx="2">
                  <c:v>256.04300000000001</c:v>
                </c:pt>
                <c:pt idx="3">
                  <c:v>295.39400000000001</c:v>
                </c:pt>
              </c:numCache>
            </c:numRef>
          </c:val>
        </c:ser>
        <c:ser>
          <c:idx val="0"/>
          <c:order val="1"/>
          <c:tx>
            <c:strRef>
              <c:f>'piaac scores'!$A$4</c:f>
              <c:strCache>
                <c:ptCount val="1"/>
                <c:pt idx="0">
                  <c:v>Centre</c:v>
                </c:pt>
              </c:strCache>
            </c:strRef>
          </c:tx>
          <c:spPr>
            <a:solidFill>
              <a:srgbClr val="CCCCCC"/>
            </a:solidFill>
            <a:ln w="6350" cmpd="sng">
              <a:solidFill>
                <a:srgbClr val="000000"/>
              </a:solidFill>
              <a:round/>
            </a:ln>
            <a:effectLst/>
          </c:spPr>
          <c:cat>
            <c:strRef>
              <c:f>'piaac scores'!$B$3:$E$3</c:f>
              <c:strCache>
                <c:ptCount val="4"/>
                <c:pt idx="0">
                  <c:v>Immigrants</c:v>
                </c:pt>
                <c:pt idx="1">
                  <c:v>Young </c:v>
                </c:pt>
                <c:pt idx="2">
                  <c:v>Total population</c:v>
                </c:pt>
                <c:pt idx="3">
                  <c:v>High education</c:v>
                </c:pt>
              </c:strCache>
            </c:strRef>
          </c:cat>
          <c:val>
            <c:numRef>
              <c:f>'piaac scores'!$B$4:$E$4</c:f>
              <c:numCache>
                <c:formatCode>General</c:formatCode>
                <c:ptCount val="4"/>
                <c:pt idx="0">
                  <c:v>220.11899999999997</c:v>
                </c:pt>
                <c:pt idx="1">
                  <c:v>264.98499999999996</c:v>
                </c:pt>
                <c:pt idx="2">
                  <c:v>263.91000000000003</c:v>
                </c:pt>
                <c:pt idx="3">
                  <c:v>292.22799999999995</c:v>
                </c:pt>
              </c:numCache>
            </c:numRef>
          </c:val>
        </c:ser>
        <c:ser>
          <c:idx val="2"/>
          <c:order val="2"/>
          <c:tx>
            <c:strRef>
              <c:f>'piaac scores'!$A$6</c:f>
              <c:strCache>
                <c:ptCount val="1"/>
                <c:pt idx="0">
                  <c:v>South</c:v>
                </c:pt>
              </c:strCache>
            </c:strRef>
          </c:tx>
          <c:spPr>
            <a:solidFill>
              <a:srgbClr val="8CC841"/>
            </a:solidFill>
            <a:ln w="6350" cmpd="sng">
              <a:solidFill>
                <a:srgbClr val="000000"/>
              </a:solidFill>
              <a:round/>
            </a:ln>
            <a:effectLst/>
          </c:spPr>
          <c:cat>
            <c:strRef>
              <c:f>'piaac scores'!$B$3:$E$3</c:f>
              <c:strCache>
                <c:ptCount val="4"/>
                <c:pt idx="0">
                  <c:v>Immigrants</c:v>
                </c:pt>
                <c:pt idx="1">
                  <c:v>Young </c:v>
                </c:pt>
                <c:pt idx="2">
                  <c:v>Total population</c:v>
                </c:pt>
                <c:pt idx="3">
                  <c:v>High education</c:v>
                </c:pt>
              </c:strCache>
            </c:strRef>
          </c:cat>
          <c:val>
            <c:numRef>
              <c:f>'piaac scores'!$B$6:$E$6</c:f>
              <c:numCache>
                <c:formatCode>General</c:formatCode>
                <c:ptCount val="4"/>
                <c:pt idx="0">
                  <c:v>234.66899999999998</c:v>
                </c:pt>
                <c:pt idx="1">
                  <c:v>247.96200000000002</c:v>
                </c:pt>
                <c:pt idx="2">
                  <c:v>245.59700000000001</c:v>
                </c:pt>
                <c:pt idx="3">
                  <c:v>264.62099999999992</c:v>
                </c:pt>
              </c:numCache>
            </c:numRef>
          </c:val>
        </c:ser>
        <c:ser>
          <c:idx val="3"/>
          <c:order val="3"/>
          <c:tx>
            <c:strRef>
              <c:f>'piaac scores'!$A$8</c:f>
              <c:strCache>
                <c:ptCount val="1"/>
                <c:pt idx="0">
                  <c:v>Italy</c:v>
                </c:pt>
              </c:strCache>
            </c:strRef>
          </c:tx>
          <c:spPr>
            <a:solidFill>
              <a:srgbClr val="DA2128"/>
            </a:solidFill>
            <a:ln w="6350" cmpd="sng">
              <a:solidFill>
                <a:srgbClr val="000000"/>
              </a:solidFill>
              <a:round/>
            </a:ln>
            <a:effectLst/>
          </c:spPr>
          <c:cat>
            <c:strRef>
              <c:f>'piaac scores'!$B$3:$E$3</c:f>
              <c:strCache>
                <c:ptCount val="4"/>
                <c:pt idx="0">
                  <c:v>Immigrants</c:v>
                </c:pt>
                <c:pt idx="1">
                  <c:v>Young </c:v>
                </c:pt>
                <c:pt idx="2">
                  <c:v>Total population</c:v>
                </c:pt>
                <c:pt idx="3">
                  <c:v>High education</c:v>
                </c:pt>
              </c:strCache>
            </c:strRef>
          </c:cat>
          <c:val>
            <c:numRef>
              <c:f>'piaac scores'!$B$8:$E$8</c:f>
              <c:numCache>
                <c:formatCode>General</c:formatCode>
                <c:ptCount val="4"/>
                <c:pt idx="0">
                  <c:v>231.24549999999999</c:v>
                </c:pt>
                <c:pt idx="1">
                  <c:v>252.61899999999997</c:v>
                </c:pt>
                <c:pt idx="2">
                  <c:v>254.89700000000002</c:v>
                </c:pt>
                <c:pt idx="3">
                  <c:v>284.00700000000001</c:v>
                </c:pt>
              </c:numCache>
            </c:numRef>
          </c:val>
        </c:ser>
        <c:dLbls/>
        <c:axId val="57058432"/>
        <c:axId val="57059968"/>
      </c:barChart>
      <c:barChart>
        <c:barDir val="col"/>
        <c:grouping val="clustered"/>
        <c:ser>
          <c:idx val="5"/>
          <c:order val="5"/>
          <c:tx>
            <c:v>OECDGraphFakeSeries</c:v>
          </c:tx>
        </c:ser>
        <c:dLbls/>
        <c:axId val="57071488"/>
        <c:axId val="57069952"/>
      </c:barChart>
      <c:lineChart>
        <c:grouping val="standard"/>
        <c:ser>
          <c:idx val="4"/>
          <c:order val="4"/>
          <c:tx>
            <c:strRef>
              <c:f>'piaac scores'!$A$9</c:f>
              <c:strCache>
                <c:ptCount val="1"/>
                <c:pt idx="0">
                  <c:v>OECD</c:v>
                </c:pt>
              </c:strCache>
            </c:strRef>
          </c:tx>
          <c:spPr>
            <a:ln w="6350" cap="rnd" cmpd="sng" algn="ctr">
              <a:noFill/>
              <a:prstDash val="solid"/>
              <a:round/>
            </a:ln>
            <a:effectLst/>
            <a:extLst>
              <a:ext uri="{91240B29-F687-4F45-9708-019B960494DF}">
                <a14:hiddenLine xmlns:a14="http://schemas.microsoft.com/office/drawing/2010/main" xmlns:r="http://schemas.openxmlformats.org/officeDocument/2006/relationships" xmlns="" w="6350" cap="rnd" cmpd="sng" algn="ctr">
                  <a:solidFill>
                    <a:sysClr val="windowText" lastClr="000000"/>
                  </a:solidFill>
                  <a:prstDash val="solid"/>
                  <a:round/>
                </a14:hiddenLine>
              </a:ext>
            </a:extLst>
          </c:spPr>
          <c:marker>
            <c:symbol val="triangle"/>
            <c:size val="6"/>
            <c:spPr>
              <a:solidFill>
                <a:schemeClr val="bg2">
                  <a:lumMod val="10000"/>
                </a:schemeClr>
              </a:solidFill>
              <a:ln w="6350">
                <a:solidFill>
                  <a:srgbClr val="000000"/>
                </a:solidFill>
                <a:prstDash val="solid"/>
              </a:ln>
              <a:effectLst/>
              <a:extLst/>
            </c:spPr>
          </c:marker>
          <c:cat>
            <c:strRef>
              <c:f>'piaac scores'!$B$3:$E$3</c:f>
              <c:strCache>
                <c:ptCount val="4"/>
                <c:pt idx="0">
                  <c:v>Immigrants</c:v>
                </c:pt>
                <c:pt idx="1">
                  <c:v>Young </c:v>
                </c:pt>
                <c:pt idx="2">
                  <c:v>Total population</c:v>
                </c:pt>
                <c:pt idx="3">
                  <c:v>High education</c:v>
                </c:pt>
              </c:strCache>
            </c:strRef>
          </c:cat>
          <c:val>
            <c:numRef>
              <c:f>'piaac scores'!$B$9:$E$9</c:f>
              <c:numCache>
                <c:formatCode>General</c:formatCode>
                <c:ptCount val="4"/>
                <c:pt idx="0">
                  <c:v>260.17200000000008</c:v>
                </c:pt>
                <c:pt idx="1">
                  <c:v>274.55799999999999</c:v>
                </c:pt>
                <c:pt idx="2">
                  <c:v>278.09456521739133</c:v>
                </c:pt>
                <c:pt idx="3">
                  <c:v>298.93599999999986</c:v>
                </c:pt>
              </c:numCache>
            </c:numRef>
          </c:val>
        </c:ser>
        <c:dLbls/>
        <c:marker val="1"/>
        <c:axId val="57058432"/>
        <c:axId val="57059968"/>
      </c:lineChart>
      <c:catAx>
        <c:axId val="57058432"/>
        <c:scaling>
          <c:orientation val="minMax"/>
        </c:scaling>
        <c:axPos val="b"/>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60000000" vert="horz"/>
          <a:lstStyle/>
          <a:p>
            <a:pPr>
              <a:defRPr/>
            </a:pPr>
            <a:endParaRPr lang="it-IT"/>
          </a:p>
        </c:txPr>
        <c:crossAx val="57059968"/>
        <c:crosses val="autoZero"/>
        <c:auto val="1"/>
        <c:lblAlgn val="ctr"/>
        <c:lblOffset val="0"/>
        <c:tickLblSkip val="1"/>
      </c:catAx>
      <c:valAx>
        <c:axId val="57059968"/>
        <c:scaling>
          <c:orientation val="minMax"/>
          <c:min val="200"/>
        </c:scaling>
        <c:axPos val="l"/>
        <c:majorGridlines>
          <c:spPr>
            <a:ln w="9525" cmpd="sng">
              <a:solidFill>
                <a:srgbClr val="C8C8C8"/>
              </a:solidFill>
              <a:prstDash val="solid"/>
            </a:ln>
          </c:spPr>
        </c:majorGridlines>
        <c:numFmt formatCode="General" sourceLinked="1"/>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7058432"/>
        <c:crosses val="autoZero"/>
        <c:crossBetween val="between"/>
      </c:valAx>
      <c:valAx>
        <c:axId val="57069952"/>
        <c:scaling>
          <c:orientation val="minMax"/>
          <c:max val="320"/>
          <c:min val="200"/>
        </c:scaling>
        <c:axPos val="r"/>
        <c:numFmt formatCode="General"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7071488"/>
        <c:crosses val="max"/>
        <c:crossBetween val="between"/>
        <c:majorUnit val="20"/>
        <c:minorUnit val="4"/>
      </c:valAx>
      <c:catAx>
        <c:axId val="57071488"/>
        <c:scaling>
          <c:orientation val="minMax"/>
        </c:scaling>
        <c:delete val="1"/>
        <c:axPos val="b"/>
        <c:tickLblPos val="none"/>
        <c:crossAx val="57069952"/>
        <c:crosses val="autoZero"/>
        <c:auto val="1"/>
        <c:lblAlgn val="ctr"/>
        <c:lblOffset val="100"/>
      </c:catAx>
      <c:spPr>
        <a:solidFill>
          <a:srgbClr val="FFFFFF"/>
        </a:solid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legend>
      <c:legendPos val="r"/>
      <c:legendEntry>
        <c:idx val="4"/>
        <c:delete val="1"/>
      </c:legendEntry>
      <c:layout>
        <c:manualLayout>
          <c:xMode val="edge"/>
          <c:yMode val="edge"/>
          <c:x val="5.2879230297971556E-2"/>
          <c:y val="4.6216263061262731E-2"/>
          <c:w val="0.89916036543391609"/>
          <c:h val="7.4703011413679021E-2"/>
        </c:manualLayout>
      </c:layout>
      <c:overlay val="1"/>
      <c:spPr>
        <a:noFill/>
        <a:ln>
          <a:noFill/>
          <a:round/>
        </a:ln>
        <a:effectLst/>
        <a:extLst>
          <a:ext uri="{91240B29-F687-4F45-9708-019B960494DF}">
            <a14:hiddenLine xmlns:a14="http://schemas.microsoft.com/office/drawing/2010/main" xmlns:r="http://schemas.openxmlformats.org/officeDocument/2006/relationships" xmlns="">
              <a:noFill/>
              <a:round/>
            </a14:hiddenLine>
          </a:ext>
        </a:extLst>
      </c:sp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chartSpace>
</file>

<file path=ppt/charts/chart19.xml><?xml version="1.0" encoding="utf-8"?>
<c:chartSpace xmlns:c="http://schemas.openxmlformats.org/drawingml/2006/chart" xmlns:a="http://schemas.openxmlformats.org/drawingml/2006/main" xmlns:r="http://schemas.openxmlformats.org/officeDocument/2006/relationships">
  <c:lang val="it-IT"/>
  <c:chart>
    <c:autoTitleDeleted val="1"/>
    <c:plotArea>
      <c:layout>
        <c:manualLayout>
          <c:layoutTarget val="inner"/>
          <c:xMode val="edge"/>
          <c:yMode val="edge"/>
          <c:x val="4.6009729610785824E-2"/>
          <c:y val="0.10713132472603808"/>
          <c:w val="0.91453899575667641"/>
          <c:h val="0.73919573461495158"/>
        </c:manualLayout>
      </c:layout>
      <c:barChart>
        <c:barDir val="col"/>
        <c:grouping val="stacked"/>
        <c:ser>
          <c:idx val="0"/>
          <c:order val="0"/>
          <c:tx>
            <c:strRef>
              <c:f>'Fig_0-39'!$B$86</c:f>
              <c:strCache>
                <c:ptCount val="1"/>
                <c:pt idx="0">
                  <c:v>Over-skilled</c:v>
                </c:pt>
              </c:strCache>
            </c:strRef>
          </c:tx>
          <c:spPr>
            <a:solidFill>
              <a:srgbClr val="037BC1"/>
            </a:solidFill>
            <a:ln w="6350" cmpd="sng">
              <a:solidFill>
                <a:srgbClr val="000000"/>
              </a:solidFill>
              <a:round/>
            </a:ln>
            <a:effectLst/>
          </c:spPr>
          <c:dPt>
            <c:idx val="19"/>
            <c:spPr>
              <a:solidFill>
                <a:srgbClr val="DA2128"/>
              </a:solidFill>
              <a:ln w="6350" cmpd="sng">
                <a:solidFill>
                  <a:srgbClr val="000000"/>
                </a:solidFill>
                <a:round/>
              </a:ln>
              <a:effectLst/>
            </c:spPr>
            <c:extLst xmlns:c16r2="http://schemas.microsoft.com/office/drawing/2015/06/chart">
              <c:ext xmlns:c16="http://schemas.microsoft.com/office/drawing/2014/chart" uri="{C3380CC4-5D6E-409C-BE32-E72D297353CC}">
                <c16:uniqueId val="{00000001-1DA9-4135-95F8-06EB37961825}"/>
              </c:ext>
            </c:extLst>
          </c:dPt>
          <c:dPt>
            <c:idx val="20"/>
            <c:extLst xmlns:c16r2="http://schemas.microsoft.com/office/drawing/2015/06/chart">
              <c:ext xmlns:c16="http://schemas.microsoft.com/office/drawing/2014/chart" uri="{C3380CC4-5D6E-409C-BE32-E72D297353CC}">
                <c16:uniqueId val="{00000002-1DA9-4135-95F8-06EB37961825}"/>
              </c:ext>
            </c:extLst>
          </c:dPt>
          <c:cat>
            <c:strRef>
              <c:f>'Fig_0-39'!$A$87:$A$109</c:f>
              <c:strCache>
                <c:ptCount val="23"/>
                <c:pt idx="0">
                  <c:v>NLD</c:v>
                </c:pt>
                <c:pt idx="1">
                  <c:v>FRA</c:v>
                </c:pt>
                <c:pt idx="2">
                  <c:v>CAN</c:v>
                </c:pt>
                <c:pt idx="3">
                  <c:v>POL</c:v>
                </c:pt>
                <c:pt idx="4">
                  <c:v>BEL</c:v>
                </c:pt>
                <c:pt idx="5">
                  <c:v>FIN</c:v>
                </c:pt>
                <c:pt idx="6">
                  <c:v>SWE</c:v>
                </c:pt>
                <c:pt idx="7">
                  <c:v>DNK</c:v>
                </c:pt>
                <c:pt idx="8">
                  <c:v>EST</c:v>
                </c:pt>
                <c:pt idx="9">
                  <c:v>JPN</c:v>
                </c:pt>
                <c:pt idx="10">
                  <c:v>KOR</c:v>
                </c:pt>
                <c:pt idx="11">
                  <c:v>USA</c:v>
                </c:pt>
                <c:pt idx="12">
                  <c:v>NOR</c:v>
                </c:pt>
                <c:pt idx="13">
                  <c:v>Average</c:v>
                </c:pt>
                <c:pt idx="14">
                  <c:v>GBR</c:v>
                </c:pt>
                <c:pt idx="15">
                  <c:v>AUS</c:v>
                </c:pt>
                <c:pt idx="16">
                  <c:v>SVK</c:v>
                </c:pt>
                <c:pt idx="17">
                  <c:v>IRL</c:v>
                </c:pt>
                <c:pt idx="18">
                  <c:v>DEU</c:v>
                </c:pt>
                <c:pt idx="19">
                  <c:v>ITA</c:v>
                </c:pt>
                <c:pt idx="20">
                  <c:v>CZE</c:v>
                </c:pt>
                <c:pt idx="21">
                  <c:v>AUT</c:v>
                </c:pt>
                <c:pt idx="22">
                  <c:v>ESP</c:v>
                </c:pt>
              </c:strCache>
            </c:strRef>
          </c:cat>
          <c:val>
            <c:numRef>
              <c:f>'Fig_0-39'!$B$87:$B$109</c:f>
              <c:numCache>
                <c:formatCode>0.0</c:formatCode>
                <c:ptCount val="23"/>
                <c:pt idx="0">
                  <c:v>6.6363636363636376</c:v>
                </c:pt>
                <c:pt idx="1">
                  <c:v>6.4363636363636383</c:v>
                </c:pt>
                <c:pt idx="2">
                  <c:v>6.8000000000000007</c:v>
                </c:pt>
                <c:pt idx="3">
                  <c:v>8.3454545454545475</c:v>
                </c:pt>
                <c:pt idx="4">
                  <c:v>7.1727272727272728</c:v>
                </c:pt>
                <c:pt idx="5">
                  <c:v>7.5181818181818176</c:v>
                </c:pt>
                <c:pt idx="6">
                  <c:v>5.9363636363636392</c:v>
                </c:pt>
                <c:pt idx="7">
                  <c:v>7.6181818181818164</c:v>
                </c:pt>
                <c:pt idx="8">
                  <c:v>7.5</c:v>
                </c:pt>
                <c:pt idx="9">
                  <c:v>9.3272727272727227</c:v>
                </c:pt>
                <c:pt idx="10">
                  <c:v>10.545454545454547</c:v>
                </c:pt>
                <c:pt idx="11">
                  <c:v>8.981818181818177</c:v>
                </c:pt>
                <c:pt idx="12">
                  <c:v>8.209090909090909</c:v>
                </c:pt>
                <c:pt idx="13">
                  <c:v>10.273454545454547</c:v>
                </c:pt>
                <c:pt idx="14">
                  <c:v>8.6727272727272755</c:v>
                </c:pt>
                <c:pt idx="15">
                  <c:v>11.936363636363637</c:v>
                </c:pt>
                <c:pt idx="16">
                  <c:v>11.354545454545457</c:v>
                </c:pt>
                <c:pt idx="17">
                  <c:v>14.036363636363635</c:v>
                </c:pt>
                <c:pt idx="18">
                  <c:v>16.481818181818188</c:v>
                </c:pt>
                <c:pt idx="19">
                  <c:v>11.527272727272722</c:v>
                </c:pt>
                <c:pt idx="20">
                  <c:v>18.081818181818189</c:v>
                </c:pt>
                <c:pt idx="21">
                  <c:v>18.218181818181819</c:v>
                </c:pt>
                <c:pt idx="22">
                  <c:v>19.636363636363633</c:v>
                </c:pt>
              </c:numCache>
            </c:numRef>
          </c:val>
          <c:extLst xmlns:c16r2="http://schemas.microsoft.com/office/drawing/2015/06/chart">
            <c:ext xmlns:c16="http://schemas.microsoft.com/office/drawing/2014/chart" uri="{C3380CC4-5D6E-409C-BE32-E72D297353CC}">
              <c16:uniqueId val="{00000003-1DA9-4135-95F8-06EB37961825}"/>
            </c:ext>
          </c:extLst>
        </c:ser>
        <c:ser>
          <c:idx val="1"/>
          <c:order val="1"/>
          <c:tx>
            <c:strRef>
              <c:f>'Fig_0-39'!$C$86</c:f>
              <c:strCache>
                <c:ptCount val="1"/>
                <c:pt idx="0">
                  <c:v>Under-skilled</c:v>
                </c:pt>
              </c:strCache>
            </c:strRef>
          </c:tx>
          <c:spPr>
            <a:solidFill>
              <a:srgbClr val="8CC841"/>
            </a:solidFill>
            <a:ln w="6350" cmpd="sng">
              <a:solidFill>
                <a:srgbClr val="000000"/>
              </a:solidFill>
              <a:round/>
            </a:ln>
            <a:effectLst/>
          </c:spPr>
          <c:cat>
            <c:strRef>
              <c:f>'Fig_0-39'!$A$87:$A$109</c:f>
              <c:strCache>
                <c:ptCount val="23"/>
                <c:pt idx="0">
                  <c:v>NLD</c:v>
                </c:pt>
                <c:pt idx="1">
                  <c:v>FRA</c:v>
                </c:pt>
                <c:pt idx="2">
                  <c:v>CAN</c:v>
                </c:pt>
                <c:pt idx="3">
                  <c:v>POL</c:v>
                </c:pt>
                <c:pt idx="4">
                  <c:v>BEL</c:v>
                </c:pt>
                <c:pt idx="5">
                  <c:v>FIN</c:v>
                </c:pt>
                <c:pt idx="6">
                  <c:v>SWE</c:v>
                </c:pt>
                <c:pt idx="7">
                  <c:v>DNK</c:v>
                </c:pt>
                <c:pt idx="8">
                  <c:v>EST</c:v>
                </c:pt>
                <c:pt idx="9">
                  <c:v>JPN</c:v>
                </c:pt>
                <c:pt idx="10">
                  <c:v>KOR</c:v>
                </c:pt>
                <c:pt idx="11">
                  <c:v>USA</c:v>
                </c:pt>
                <c:pt idx="12">
                  <c:v>NOR</c:v>
                </c:pt>
                <c:pt idx="13">
                  <c:v>Average</c:v>
                </c:pt>
                <c:pt idx="14">
                  <c:v>GBR</c:v>
                </c:pt>
                <c:pt idx="15">
                  <c:v>AUS</c:v>
                </c:pt>
                <c:pt idx="16">
                  <c:v>SVK</c:v>
                </c:pt>
                <c:pt idx="17">
                  <c:v>IRL</c:v>
                </c:pt>
                <c:pt idx="18">
                  <c:v>DEU</c:v>
                </c:pt>
                <c:pt idx="19">
                  <c:v>ITA</c:v>
                </c:pt>
                <c:pt idx="20">
                  <c:v>CZE</c:v>
                </c:pt>
                <c:pt idx="21">
                  <c:v>AUT</c:v>
                </c:pt>
                <c:pt idx="22">
                  <c:v>ESP</c:v>
                </c:pt>
              </c:strCache>
            </c:strRef>
          </c:cat>
          <c:val>
            <c:numRef>
              <c:f>'Fig_0-39'!$C$87:$C$109</c:f>
              <c:numCache>
                <c:formatCode>0.0</c:formatCode>
                <c:ptCount val="23"/>
                <c:pt idx="0">
                  <c:v>3.1181818181818191</c:v>
                </c:pt>
                <c:pt idx="1">
                  <c:v>3.8272727272727276</c:v>
                </c:pt>
                <c:pt idx="2">
                  <c:v>3.5454545454545454</c:v>
                </c:pt>
                <c:pt idx="3">
                  <c:v>2.5545454545454538</c:v>
                </c:pt>
                <c:pt idx="4">
                  <c:v>3.9181818181818189</c:v>
                </c:pt>
                <c:pt idx="5">
                  <c:v>3.6000000000000005</c:v>
                </c:pt>
                <c:pt idx="6">
                  <c:v>5.4181818181818171</c:v>
                </c:pt>
                <c:pt idx="7">
                  <c:v>3.7636363636363646</c:v>
                </c:pt>
                <c:pt idx="8">
                  <c:v>4.3454545454545457</c:v>
                </c:pt>
                <c:pt idx="9">
                  <c:v>3.163636363636364</c:v>
                </c:pt>
                <c:pt idx="10">
                  <c:v>2.3272727272727276</c:v>
                </c:pt>
                <c:pt idx="11">
                  <c:v>3.9</c:v>
                </c:pt>
                <c:pt idx="12">
                  <c:v>4.7727272727272725</c:v>
                </c:pt>
                <c:pt idx="13">
                  <c:v>4.1280000000000001</c:v>
                </c:pt>
                <c:pt idx="14">
                  <c:v>6.0363636363636388</c:v>
                </c:pt>
                <c:pt idx="15">
                  <c:v>2.9636363636363643</c:v>
                </c:pt>
                <c:pt idx="16">
                  <c:v>4.1909090909090905</c:v>
                </c:pt>
                <c:pt idx="17">
                  <c:v>4.2727272727272725</c:v>
                </c:pt>
                <c:pt idx="18">
                  <c:v>2.4</c:v>
                </c:pt>
                <c:pt idx="19">
                  <c:v>7.7000000000000011</c:v>
                </c:pt>
                <c:pt idx="20">
                  <c:v>1.8090909090909091</c:v>
                </c:pt>
                <c:pt idx="21">
                  <c:v>1.8454545454545452</c:v>
                </c:pt>
                <c:pt idx="22">
                  <c:v>3.4272727272727272</c:v>
                </c:pt>
              </c:numCache>
            </c:numRef>
          </c:val>
          <c:extLst xmlns:c16r2="http://schemas.microsoft.com/office/drawing/2015/06/chart">
            <c:ext xmlns:c16="http://schemas.microsoft.com/office/drawing/2014/chart" uri="{C3380CC4-5D6E-409C-BE32-E72D297353CC}">
              <c16:uniqueId val="{00000004-1DA9-4135-95F8-06EB37961825}"/>
            </c:ext>
          </c:extLst>
        </c:ser>
        <c:dLbls/>
        <c:gapWidth val="100"/>
        <c:overlap val="100"/>
        <c:axId val="56891648"/>
        <c:axId val="56913920"/>
      </c:barChart>
      <c:barChart>
        <c:barDir val="col"/>
        <c:grouping val="stacked"/>
        <c:ser>
          <c:idx val="2"/>
          <c:order val="2"/>
          <c:tx>
            <c:v>OECDGraphFakeSeries</c:v>
          </c:tx>
          <c:extLst xmlns:c16r2="http://schemas.microsoft.com/office/drawing/2015/06/chart">
            <c:ext xmlns:c16="http://schemas.microsoft.com/office/drawing/2014/chart" uri="{C3380CC4-5D6E-409C-BE32-E72D297353CC}">
              <c16:uniqueId val="{00000005-1DA9-4135-95F8-06EB37961825}"/>
            </c:ext>
          </c:extLst>
        </c:ser>
        <c:dLbls/>
        <c:overlap val="100"/>
        <c:axId val="56916992"/>
        <c:axId val="56915456"/>
      </c:barChart>
      <c:catAx>
        <c:axId val="56891648"/>
        <c:scaling>
          <c:orientation val="minMax"/>
        </c:scaling>
        <c:axPos val="b"/>
        <c:numFmt formatCode="General" sourceLinked="0"/>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5400000" vert="horz"/>
          <a:lstStyle/>
          <a:p>
            <a:pPr>
              <a:defRPr/>
            </a:pPr>
            <a:endParaRPr lang="it-IT"/>
          </a:p>
        </c:txPr>
        <c:crossAx val="56913920"/>
        <c:crosses val="autoZero"/>
        <c:auto val="1"/>
        <c:lblAlgn val="ctr"/>
        <c:lblOffset val="0"/>
        <c:tickLblSkip val="1"/>
      </c:catAx>
      <c:valAx>
        <c:axId val="56913920"/>
        <c:scaling>
          <c:orientation val="minMax"/>
        </c:scaling>
        <c:axPos val="l"/>
        <c:majorGridlines>
          <c:spPr>
            <a:ln w="9525" cmpd="sng">
              <a:solidFill>
                <a:srgbClr val="C8C8C8"/>
              </a:solidFill>
              <a:prstDash val="solid"/>
            </a:ln>
          </c:spPr>
        </c:majorGridlines>
        <c:numFmt formatCode="General"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6891648"/>
        <c:crosses val="autoZero"/>
        <c:crossBetween val="between"/>
      </c:valAx>
      <c:valAx>
        <c:axId val="56915456"/>
        <c:scaling>
          <c:orientation val="minMax"/>
          <c:max val="25"/>
          <c:min val="0"/>
        </c:scaling>
        <c:axPos val="r"/>
        <c:numFmt formatCode="General"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6916992"/>
        <c:crosses val="max"/>
        <c:crossBetween val="between"/>
        <c:majorUnit val="5"/>
        <c:minorUnit val="1"/>
      </c:valAx>
      <c:catAx>
        <c:axId val="56916992"/>
        <c:scaling>
          <c:orientation val="minMax"/>
        </c:scaling>
        <c:delete val="1"/>
        <c:axPos val="b"/>
        <c:tickLblPos val="none"/>
        <c:crossAx val="56915456"/>
        <c:crosses val="autoZero"/>
        <c:auto val="1"/>
        <c:lblAlgn val="ctr"/>
        <c:lblOffset val="100"/>
      </c:catAx>
      <c:spPr>
        <a:solidFill>
          <a:srgbClr val="FFFFFF"/>
        </a:solid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legend>
      <c:legendPos val="r"/>
      <c:legendEntry>
        <c:idx val="2"/>
        <c:delete val="1"/>
      </c:legendEntry>
      <c:layout>
        <c:manualLayout>
          <c:xMode val="edge"/>
          <c:yMode val="edge"/>
          <c:x val="4.9620420288260525E-2"/>
          <c:y val="0.13087967599676562"/>
          <c:w val="0.91511922321968198"/>
          <c:h val="7.4703011413679021E-2"/>
        </c:manualLayout>
      </c:layout>
      <c:overlay val="1"/>
      <c:spPr>
        <a:noFill/>
        <a:ln>
          <a:noFill/>
          <a:round/>
        </a:ln>
        <a:effectLst/>
        <a:extLst>
          <a:ext uri="{91240B29-F687-4F45-9708-019B960494DF}">
            <a14:hiddenLine xmlns:a14="http://schemas.microsoft.com/office/drawing/2010/main" xmlns:r="http://schemas.openxmlformats.org/officeDocument/2006/relationships" xmlns="">
              <a:noFill/>
              <a:round/>
            </a14:hiddenLine>
          </a:ext>
        </a:extLst>
      </c:sp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lang val="it-IT"/>
  <c:chart>
    <c:plotArea>
      <c:layout>
        <c:manualLayout>
          <c:layoutTarget val="inner"/>
          <c:xMode val="edge"/>
          <c:yMode val="edge"/>
          <c:x val="3.7996714058620311E-2"/>
          <c:y val="8.1000672858671824E-2"/>
          <c:w val="0.95295487972381099"/>
          <c:h val="0.85521159418171377"/>
        </c:manualLayout>
      </c:layout>
      <c:barChart>
        <c:barDir val="col"/>
        <c:grouping val="stacked"/>
        <c:ser>
          <c:idx val="0"/>
          <c:order val="0"/>
          <c:tx>
            <c:strRef>
              <c:f>Sheet1!$C$18</c:f>
              <c:strCache>
                <c:ptCount val="1"/>
                <c:pt idx="0">
                  <c:v>New hirings on permanent contracts</c:v>
                </c:pt>
              </c:strCache>
            </c:strRef>
          </c:tx>
          <c:spPr>
            <a:solidFill>
              <a:srgbClr val="037BC1"/>
            </a:solidFill>
            <a:ln w="6350" cmpd="sng">
              <a:solidFill>
                <a:srgbClr val="000000"/>
              </a:solidFill>
              <a:round/>
            </a:ln>
            <a:effectLst/>
          </c:spPr>
          <c:cat>
            <c:strRef>
              <c:f>Sheet1!$B$4:$B$5</c:f>
              <c:strCache>
                <c:ptCount val="2"/>
                <c:pt idx="0">
                  <c:v>Jan-2013/Nov-2014</c:v>
                </c:pt>
                <c:pt idx="1">
                  <c:v>Jan-2015/Nov-2016</c:v>
                </c:pt>
              </c:strCache>
            </c:strRef>
          </c:cat>
          <c:val>
            <c:numRef>
              <c:f>(Sheet1!$C$20,Sheet1!$C$23)</c:f>
              <c:numCache>
                <c:formatCode>General</c:formatCode>
                <c:ptCount val="2"/>
                <c:pt idx="0">
                  <c:v>2496333</c:v>
                </c:pt>
                <c:pt idx="1">
                  <c:v>3173435</c:v>
                </c:pt>
              </c:numCache>
            </c:numRef>
          </c:val>
          <c:extLst xmlns:c16r2="http://schemas.microsoft.com/office/drawing/2015/06/chart">
            <c:ext xmlns:c16="http://schemas.microsoft.com/office/drawing/2014/chart" uri="{C3380CC4-5D6E-409C-BE32-E72D297353CC}">
              <c16:uniqueId val="{00000000-B0F5-48C1-BF7B-E1D6072E53C0}"/>
            </c:ext>
          </c:extLst>
        </c:ser>
        <c:ser>
          <c:idx val="1"/>
          <c:order val="1"/>
          <c:tx>
            <c:strRef>
              <c:f>Sheet1!$D$18</c:f>
              <c:strCache>
                <c:ptCount val="1"/>
                <c:pt idx="0">
                  <c:v>Other new hirings</c:v>
                </c:pt>
              </c:strCache>
            </c:strRef>
          </c:tx>
          <c:spPr>
            <a:solidFill>
              <a:srgbClr val="8CC841"/>
            </a:solidFill>
            <a:ln w="6350" cmpd="sng">
              <a:solidFill>
                <a:srgbClr val="000000"/>
              </a:solidFill>
              <a:round/>
            </a:ln>
            <a:effectLst/>
          </c:spPr>
          <c:cat>
            <c:strRef>
              <c:f>Sheet1!$B$4:$B$5</c:f>
              <c:strCache>
                <c:ptCount val="2"/>
                <c:pt idx="0">
                  <c:v>Jan-2013/Nov-2014</c:v>
                </c:pt>
                <c:pt idx="1">
                  <c:v>Jan-2015/Nov-2016</c:v>
                </c:pt>
              </c:strCache>
            </c:strRef>
          </c:cat>
          <c:val>
            <c:numRef>
              <c:f>(Sheet1!$D$20,Sheet1!$D$23)</c:f>
              <c:numCache>
                <c:formatCode>General</c:formatCode>
                <c:ptCount val="2"/>
                <c:pt idx="0">
                  <c:v>7294817</c:v>
                </c:pt>
                <c:pt idx="1">
                  <c:v>8418964</c:v>
                </c:pt>
              </c:numCache>
            </c:numRef>
          </c:val>
          <c:extLst xmlns:c16r2="http://schemas.microsoft.com/office/drawing/2015/06/chart">
            <c:ext xmlns:c16="http://schemas.microsoft.com/office/drawing/2014/chart" uri="{C3380CC4-5D6E-409C-BE32-E72D297353CC}">
              <c16:uniqueId val="{00000001-B0F5-48C1-BF7B-E1D6072E53C0}"/>
            </c:ext>
          </c:extLst>
        </c:ser>
        <c:dLbls/>
        <c:overlap val="100"/>
        <c:axId val="53848320"/>
        <c:axId val="52113408"/>
      </c:barChart>
      <c:catAx>
        <c:axId val="53848320"/>
        <c:scaling>
          <c:orientation val="minMax"/>
        </c:scaling>
        <c:axPos val="b"/>
        <c:numFmt formatCode="General" sourceLinked="0"/>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60000000" vert="horz"/>
          <a:lstStyle/>
          <a:p>
            <a:pPr>
              <a:defRPr/>
            </a:pPr>
            <a:endParaRPr lang="it-IT"/>
          </a:p>
        </c:txPr>
        <c:crossAx val="52113408"/>
        <c:crosses val="autoZero"/>
        <c:auto val="1"/>
        <c:lblAlgn val="ctr"/>
        <c:lblOffset val="0"/>
        <c:tickLblSkip val="1"/>
      </c:catAx>
      <c:valAx>
        <c:axId val="52113408"/>
        <c:scaling>
          <c:orientation val="minMax"/>
        </c:scaling>
        <c:axPos val="l"/>
        <c:majorGridlines>
          <c:spPr>
            <a:ln w="9525" cmpd="sng">
              <a:solidFill>
                <a:srgbClr val="C8C8C8"/>
              </a:solidFill>
              <a:prstDash val="solid"/>
            </a:ln>
          </c:spPr>
        </c:majorGridlines>
        <c:numFmt formatCode="General" sourceLinked="1"/>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3848320"/>
        <c:crosses val="autoZero"/>
        <c:crossBetween val="between"/>
        <c:dispUnits>
          <c:builtInUnit val="millions"/>
        </c:dispUnits>
      </c:valAx>
      <c:spPr>
        <a:solidFill>
          <a:srgbClr val="FFFFFF"/>
        </a:solid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legend>
      <c:legendPos val="r"/>
      <c:layout>
        <c:manualLayout>
          <c:xMode val="edge"/>
          <c:yMode val="edge"/>
          <c:x val="0.13885348913120368"/>
          <c:y val="8.2556287391505528E-2"/>
          <c:w val="0.43041679564378577"/>
          <c:h val="0.11687596240944613"/>
        </c:manualLayout>
      </c:layout>
      <c:overlay val="1"/>
      <c:spPr>
        <a:noFill/>
        <a:ln>
          <a:noFill/>
          <a:round/>
        </a:ln>
        <a:effectLst/>
        <a:extLst>
          <a:ext uri="{91240B29-F687-4F45-9708-019B960494DF}">
            <a14:hiddenLine xmlns:a14="http://schemas.microsoft.com/office/drawing/2010/main" xmlns:r="http://schemas.openxmlformats.org/officeDocument/2006/relationships" xmlns="">
              <a:noFill/>
              <a:round/>
            </a14:hiddenLine>
          </a:ext>
        </a:extLst>
      </c:sp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userShapes r:id="rId2"/>
</c:chartSpace>
</file>

<file path=ppt/charts/chart20.xml><?xml version="1.0" encoding="utf-8"?>
<c:chartSpace xmlns:c="http://schemas.openxmlformats.org/drawingml/2006/chart" xmlns:a="http://schemas.openxmlformats.org/drawingml/2006/main" xmlns:r="http://schemas.openxmlformats.org/officeDocument/2006/relationships">
  <c:lang val="it-IT"/>
  <c:chart>
    <c:autoTitleDeleted val="1"/>
    <c:plotArea>
      <c:layout>
        <c:manualLayout>
          <c:layoutTarget val="inner"/>
          <c:xMode val="edge"/>
          <c:yMode val="edge"/>
          <c:x val="4.9033543474603827E-2"/>
          <c:y val="9.1982772040890462E-2"/>
          <c:w val="0.90849128750041874"/>
          <c:h val="0.79667609361216352"/>
        </c:manualLayout>
      </c:layout>
      <c:barChart>
        <c:barDir val="col"/>
        <c:grouping val="clustered"/>
        <c:ser>
          <c:idx val="1"/>
          <c:order val="0"/>
          <c:tx>
            <c:v>2014</c:v>
          </c:tx>
          <c:spPr>
            <a:solidFill>
              <a:srgbClr val="037BC1"/>
            </a:solidFill>
            <a:ln w="6350" cmpd="sng">
              <a:solidFill>
                <a:srgbClr val="000000"/>
              </a:solidFill>
              <a:round/>
            </a:ln>
            <a:effectLst/>
          </c:spPr>
          <c:dPt>
            <c:idx val="9"/>
            <c:spPr>
              <a:solidFill>
                <a:srgbClr val="DA2128"/>
              </a:solidFill>
              <a:ln w="6350" cmpd="sng">
                <a:solidFill>
                  <a:srgbClr val="000000"/>
                </a:solidFill>
                <a:round/>
              </a:ln>
              <a:effectLst/>
            </c:spPr>
            <c:extLst xmlns:c16r2="http://schemas.microsoft.com/office/drawing/2015/06/chart">
              <c:ext xmlns:c16="http://schemas.microsoft.com/office/drawing/2014/chart" uri="{C3380CC4-5D6E-409C-BE32-E72D297353CC}">
                <c16:uniqueId val="{00000001-6E3F-426D-A7BB-316EA5F6CCAC}"/>
              </c:ext>
            </c:extLst>
          </c:dPt>
          <c:cat>
            <c:strRef>
              <c:f>almp!$Q$2:$Q$30</c:f>
              <c:strCache>
                <c:ptCount val="29"/>
                <c:pt idx="0">
                  <c:v>USA</c:v>
                </c:pt>
                <c:pt idx="1">
                  <c:v>ISR</c:v>
                </c:pt>
                <c:pt idx="2">
                  <c:v>JPN</c:v>
                </c:pt>
                <c:pt idx="3">
                  <c:v>EST</c:v>
                </c:pt>
                <c:pt idx="4">
                  <c:v>SVK</c:v>
                </c:pt>
                <c:pt idx="5">
                  <c:v>CAN</c:v>
                </c:pt>
                <c:pt idx="6">
                  <c:v>GBR</c:v>
                </c:pt>
                <c:pt idx="7">
                  <c:v>AUS</c:v>
                </c:pt>
                <c:pt idx="8">
                  <c:v>NZL</c:v>
                </c:pt>
                <c:pt idx="9">
                  <c:v>ITA</c:v>
                </c:pt>
                <c:pt idx="10">
                  <c:v>CZE</c:v>
                </c:pt>
                <c:pt idx="11">
                  <c:v>SVN</c:v>
                </c:pt>
                <c:pt idx="12">
                  <c:v>KOR</c:v>
                </c:pt>
                <c:pt idx="13">
                  <c:v>POL</c:v>
                </c:pt>
                <c:pt idx="14">
                  <c:v>NOR</c:v>
                </c:pt>
                <c:pt idx="15">
                  <c:v>ESP</c:v>
                </c:pt>
                <c:pt idx="16">
                  <c:v>PRT</c:v>
                </c:pt>
                <c:pt idx="17">
                  <c:v>CHE</c:v>
                </c:pt>
                <c:pt idx="18">
                  <c:v>LUX</c:v>
                </c:pt>
                <c:pt idx="19">
                  <c:v>DEU</c:v>
                </c:pt>
                <c:pt idx="20">
                  <c:v>BEL</c:v>
                </c:pt>
                <c:pt idx="21">
                  <c:v>AUT</c:v>
                </c:pt>
                <c:pt idx="22">
                  <c:v>NLD</c:v>
                </c:pt>
                <c:pt idx="23">
                  <c:v>HUN</c:v>
                </c:pt>
                <c:pt idx="24">
                  <c:v>IRL</c:v>
                </c:pt>
                <c:pt idx="25">
                  <c:v>FRA</c:v>
                </c:pt>
                <c:pt idx="26">
                  <c:v>FIN</c:v>
                </c:pt>
                <c:pt idx="27">
                  <c:v>SWE</c:v>
                </c:pt>
                <c:pt idx="28">
                  <c:v>DNK</c:v>
                </c:pt>
              </c:strCache>
            </c:strRef>
          </c:cat>
          <c:val>
            <c:numRef>
              <c:f>almp!$R$2:$R$30</c:f>
              <c:numCache>
                <c:formatCode>General</c:formatCode>
                <c:ptCount val="29"/>
                <c:pt idx="0">
                  <c:v>0.11</c:v>
                </c:pt>
                <c:pt idx="1">
                  <c:v>0.16</c:v>
                </c:pt>
                <c:pt idx="2">
                  <c:v>0.17</c:v>
                </c:pt>
                <c:pt idx="3">
                  <c:v>0.19</c:v>
                </c:pt>
                <c:pt idx="4">
                  <c:v>0.2</c:v>
                </c:pt>
                <c:pt idx="5">
                  <c:v>0.22</c:v>
                </c:pt>
                <c:pt idx="6">
                  <c:v>0.23</c:v>
                </c:pt>
                <c:pt idx="7">
                  <c:v>0.26</c:v>
                </c:pt>
                <c:pt idx="8">
                  <c:v>0.33000000000000007</c:v>
                </c:pt>
                <c:pt idx="9">
                  <c:v>0.36000000000000004</c:v>
                </c:pt>
                <c:pt idx="10">
                  <c:v>0.37000000000000005</c:v>
                </c:pt>
                <c:pt idx="11">
                  <c:v>0.37000000000000005</c:v>
                </c:pt>
                <c:pt idx="12">
                  <c:v>0.45</c:v>
                </c:pt>
                <c:pt idx="13">
                  <c:v>0.49000000000000005</c:v>
                </c:pt>
                <c:pt idx="14">
                  <c:v>0.5</c:v>
                </c:pt>
                <c:pt idx="15">
                  <c:v>0.5</c:v>
                </c:pt>
                <c:pt idx="16">
                  <c:v>0.56999999999999995</c:v>
                </c:pt>
                <c:pt idx="17">
                  <c:v>0.56999999999999995</c:v>
                </c:pt>
                <c:pt idx="18">
                  <c:v>0.65000000000000013</c:v>
                </c:pt>
                <c:pt idx="19">
                  <c:v>0.66000000000000014</c:v>
                </c:pt>
                <c:pt idx="20">
                  <c:v>0.7400000000000001</c:v>
                </c:pt>
                <c:pt idx="21">
                  <c:v>0.8</c:v>
                </c:pt>
                <c:pt idx="22">
                  <c:v>0.83000000000000007</c:v>
                </c:pt>
                <c:pt idx="23">
                  <c:v>0.8600000000000001</c:v>
                </c:pt>
                <c:pt idx="24">
                  <c:v>0.8600000000000001</c:v>
                </c:pt>
                <c:pt idx="25">
                  <c:v>0.99</c:v>
                </c:pt>
                <c:pt idx="26">
                  <c:v>1.07</c:v>
                </c:pt>
                <c:pt idx="27">
                  <c:v>1.34</c:v>
                </c:pt>
                <c:pt idx="28">
                  <c:v>1.9100000000000001</c:v>
                </c:pt>
              </c:numCache>
            </c:numRef>
          </c:val>
          <c:extLst xmlns:c16r2="http://schemas.microsoft.com/office/drawing/2015/06/chart">
            <c:ext xmlns:c16="http://schemas.microsoft.com/office/drawing/2014/chart" uri="{C3380CC4-5D6E-409C-BE32-E72D297353CC}">
              <c16:uniqueId val="{00000002-6E3F-426D-A7BB-316EA5F6CCAC}"/>
            </c:ext>
          </c:extLst>
        </c:ser>
        <c:dLbls/>
        <c:gapWidth val="100"/>
        <c:axId val="57085312"/>
        <c:axId val="57176064"/>
      </c:barChart>
      <c:barChart>
        <c:barDir val="col"/>
        <c:grouping val="clustered"/>
        <c:ser>
          <c:idx val="0"/>
          <c:order val="1"/>
          <c:tx>
            <c:v>OECDGraphFakeSeries</c:v>
          </c:tx>
          <c:extLst xmlns:c16r2="http://schemas.microsoft.com/office/drawing/2015/06/chart">
            <c:ext xmlns:c16="http://schemas.microsoft.com/office/drawing/2014/chart" uri="{C3380CC4-5D6E-409C-BE32-E72D297353CC}">
              <c16:uniqueId val="{00000003-6E3F-426D-A7BB-316EA5F6CCAC}"/>
            </c:ext>
          </c:extLst>
        </c:ser>
        <c:dLbls/>
        <c:axId val="57179136"/>
        <c:axId val="57177600"/>
      </c:barChart>
      <c:catAx>
        <c:axId val="57085312"/>
        <c:scaling>
          <c:orientation val="minMax"/>
        </c:scaling>
        <c:axPos val="b"/>
        <c:numFmt formatCode="General" sourceLinked="0"/>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5400000" vert="horz"/>
          <a:lstStyle/>
          <a:p>
            <a:pPr>
              <a:defRPr/>
            </a:pPr>
            <a:endParaRPr lang="it-IT"/>
          </a:p>
        </c:txPr>
        <c:crossAx val="57176064"/>
        <c:crosses val="autoZero"/>
        <c:auto val="1"/>
        <c:lblAlgn val="ctr"/>
        <c:lblOffset val="0"/>
        <c:tickLblSkip val="1"/>
      </c:catAx>
      <c:valAx>
        <c:axId val="57176064"/>
        <c:scaling>
          <c:orientation val="minMax"/>
          <c:max val="2"/>
        </c:scaling>
        <c:axPos val="l"/>
        <c:majorGridlines>
          <c:spPr>
            <a:ln w="9525" cmpd="sng">
              <a:solidFill>
                <a:srgbClr val="C8C8C8"/>
              </a:solidFill>
              <a:prstDash val="solid"/>
            </a:ln>
          </c:spPr>
        </c:majorGridlines>
        <c:numFmt formatCode="#,##0.0"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7085312"/>
        <c:crosses val="autoZero"/>
        <c:crossBetween val="between"/>
        <c:majorUnit val="0.5"/>
      </c:valAx>
      <c:valAx>
        <c:axId val="57177600"/>
        <c:scaling>
          <c:orientation val="minMax"/>
          <c:max val="2"/>
          <c:min val="0"/>
        </c:scaling>
        <c:axPos val="r"/>
        <c:numFmt formatCode="#,##0.0"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7179136"/>
        <c:crosses val="max"/>
        <c:crossBetween val="between"/>
        <c:majorUnit val="0.5"/>
        <c:minorUnit val="0.1"/>
      </c:valAx>
      <c:catAx>
        <c:axId val="57179136"/>
        <c:scaling>
          <c:orientation val="minMax"/>
        </c:scaling>
        <c:delete val="1"/>
        <c:axPos val="b"/>
        <c:tickLblPos val="none"/>
        <c:crossAx val="57177600"/>
        <c:crosses val="autoZero"/>
        <c:auto val="1"/>
        <c:lblAlgn val="ctr"/>
        <c:lblOffset val="100"/>
      </c:catAx>
      <c:spPr>
        <a:solidFill>
          <a:srgbClr val="FFFFFF"/>
        </a:solid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lgn="r">
        <a:defRPr sz="1400">
          <a:solidFill>
            <a:schemeClr val="bg2">
              <a:lumMod val="10000"/>
            </a:schemeClr>
          </a:solidFill>
          <a:latin typeface="Arial Narrow" panose="020B0606020202030204" pitchFamily="34" charset="0"/>
        </a:defRPr>
      </a:pPr>
      <a:endParaRPr lang="it-IT"/>
    </a:p>
  </c:txPr>
  <c:externalData r:id="rId1"/>
  <c:userShapes r:id="rId2"/>
</c:chartSpace>
</file>

<file path=ppt/charts/chart21.xml><?xml version="1.0" encoding="utf-8"?>
<c:chartSpace xmlns:c="http://schemas.openxmlformats.org/drawingml/2006/chart" xmlns:a="http://schemas.openxmlformats.org/drawingml/2006/main" xmlns:r="http://schemas.openxmlformats.org/officeDocument/2006/relationships">
  <c:lang val="it-IT"/>
  <c:chart>
    <c:title>
      <c:tx>
        <c:rich>
          <a:bodyPr/>
          <a:lstStyle/>
          <a:p>
            <a:pPr>
              <a:defRPr/>
            </a:pPr>
            <a:r>
              <a:rPr lang="en-GB"/>
              <a:t>B. Mathematics</a:t>
            </a:r>
          </a:p>
        </c:rich>
      </c:tx>
      <c:layout>
        <c:manualLayout>
          <c:xMode val="edge"/>
          <c:yMode val="edge"/>
          <c:x val="0.35741002098616209"/>
          <c:y val="3.7470116489114329E-4"/>
        </c:manualLayout>
      </c:layout>
      <c:overlay val="1"/>
    </c:title>
    <c:plotArea>
      <c:layout>
        <c:manualLayout>
          <c:layoutTarget val="inner"/>
          <c:xMode val="edge"/>
          <c:yMode val="edge"/>
          <c:x val="0.15312088742668245"/>
          <c:y val="9.2492591968919846E-2"/>
          <c:w val="0.83621399176954736"/>
          <c:h val="0.82986772486772475"/>
        </c:manualLayout>
      </c:layout>
      <c:lineChart>
        <c:grouping val="standard"/>
        <c:ser>
          <c:idx val="0"/>
          <c:order val="0"/>
          <c:tx>
            <c:strRef>
              <c:f>'pisa graph'!$B$4</c:f>
              <c:strCache>
                <c:ptCount val="1"/>
                <c:pt idx="0">
                  <c:v>ITA</c:v>
                </c:pt>
              </c:strCache>
            </c:strRef>
          </c:tx>
          <c:spPr>
            <a:ln w="19050" cap="rnd" cmpd="sng" algn="ctr">
              <a:solidFill>
                <a:srgbClr val="DA2128"/>
              </a:solidFill>
              <a:prstDash val="solid"/>
              <a:round/>
            </a:ln>
            <a:effectLst/>
          </c:spPr>
          <c:marker>
            <c:symbol val="none"/>
          </c:marker>
          <c:cat>
            <c:numRef>
              <c:f>'pisa graph'!$A$7:$A$10</c:f>
              <c:numCache>
                <c:formatCode>General</c:formatCode>
                <c:ptCount val="4"/>
                <c:pt idx="0">
                  <c:v>2006</c:v>
                </c:pt>
                <c:pt idx="1">
                  <c:v>2009</c:v>
                </c:pt>
                <c:pt idx="2">
                  <c:v>2012</c:v>
                </c:pt>
                <c:pt idx="3">
                  <c:v>2015</c:v>
                </c:pt>
              </c:numCache>
            </c:numRef>
          </c:cat>
          <c:val>
            <c:numRef>
              <c:f>'pisa graph'!$B$7:$B$10</c:f>
              <c:numCache>
                <c:formatCode>#,##0</c:formatCode>
                <c:ptCount val="4"/>
                <c:pt idx="0">
                  <c:v>461.688720801908</c:v>
                </c:pt>
                <c:pt idx="1">
                  <c:v>482.90848039534808</c:v>
                </c:pt>
                <c:pt idx="2">
                  <c:v>485.32118121405608</c:v>
                </c:pt>
                <c:pt idx="3">
                  <c:v>489.72873084112086</c:v>
                </c:pt>
              </c:numCache>
            </c:numRef>
          </c:val>
          <c:extLst xmlns:c16r2="http://schemas.microsoft.com/office/drawing/2015/06/chart">
            <c:ext xmlns:c16="http://schemas.microsoft.com/office/drawing/2014/chart" uri="{C3380CC4-5D6E-409C-BE32-E72D297353CC}">
              <c16:uniqueId val="{00000000-DCF8-43DE-BAFC-B39EB89D6AF9}"/>
            </c:ext>
          </c:extLst>
        </c:ser>
        <c:ser>
          <c:idx val="1"/>
          <c:order val="1"/>
          <c:tx>
            <c:strRef>
              <c:f>'pisa graph'!$C$4</c:f>
              <c:strCache>
                <c:ptCount val="1"/>
                <c:pt idx="0">
                  <c:v>OECD</c:v>
                </c:pt>
              </c:strCache>
            </c:strRef>
          </c:tx>
          <c:spPr>
            <a:ln w="19050" cap="rnd" cmpd="sng" algn="ctr">
              <a:solidFill>
                <a:srgbClr val="8CC841"/>
              </a:solidFill>
              <a:prstDash val="solid"/>
              <a:round/>
            </a:ln>
            <a:effectLst/>
          </c:spPr>
          <c:marker>
            <c:symbol val="none"/>
          </c:marker>
          <c:cat>
            <c:numRef>
              <c:f>'pisa graph'!$A$7:$A$10</c:f>
              <c:numCache>
                <c:formatCode>General</c:formatCode>
                <c:ptCount val="4"/>
                <c:pt idx="0">
                  <c:v>2006</c:v>
                </c:pt>
                <c:pt idx="1">
                  <c:v>2009</c:v>
                </c:pt>
                <c:pt idx="2">
                  <c:v>2012</c:v>
                </c:pt>
                <c:pt idx="3">
                  <c:v>2015</c:v>
                </c:pt>
              </c:numCache>
            </c:numRef>
          </c:cat>
          <c:val>
            <c:numRef>
              <c:f>'pisa graph'!$C$7:$C$10</c:f>
              <c:numCache>
                <c:formatCode>#,##0</c:formatCode>
                <c:ptCount val="4"/>
                <c:pt idx="0">
                  <c:v>493.96233317203593</c:v>
                </c:pt>
                <c:pt idx="1">
                  <c:v>495.318198199802</c:v>
                </c:pt>
                <c:pt idx="2">
                  <c:v>493.94074558694808</c:v>
                </c:pt>
                <c:pt idx="3">
                  <c:v>489.72873084112086</c:v>
                </c:pt>
              </c:numCache>
            </c:numRef>
          </c:val>
          <c:extLst xmlns:c16r2="http://schemas.microsoft.com/office/drawing/2015/06/chart">
            <c:ext xmlns:c16="http://schemas.microsoft.com/office/drawing/2014/chart" uri="{C3380CC4-5D6E-409C-BE32-E72D297353CC}">
              <c16:uniqueId val="{00000001-DCF8-43DE-BAFC-B39EB89D6AF9}"/>
            </c:ext>
          </c:extLst>
        </c:ser>
        <c:dLbls/>
        <c:marker val="1"/>
        <c:axId val="57306112"/>
        <c:axId val="57316096"/>
      </c:lineChart>
      <c:catAx>
        <c:axId val="57306112"/>
        <c:scaling>
          <c:orientation val="minMax"/>
        </c:scaling>
        <c:axPos val="b"/>
        <c:numFmt formatCode="General" sourceLinked="1"/>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60000000" vert="horz"/>
          <a:lstStyle/>
          <a:p>
            <a:pPr>
              <a:defRPr/>
            </a:pPr>
            <a:endParaRPr lang="it-IT"/>
          </a:p>
        </c:txPr>
        <c:crossAx val="57316096"/>
        <c:crosses val="autoZero"/>
        <c:auto val="1"/>
        <c:lblAlgn val="ctr"/>
        <c:lblOffset val="0"/>
        <c:tickLblSkip val="1"/>
      </c:catAx>
      <c:valAx>
        <c:axId val="57316096"/>
        <c:scaling>
          <c:orientation val="minMax"/>
          <c:max val="510"/>
          <c:min val="450"/>
        </c:scaling>
        <c:axPos val="l"/>
        <c:majorGridlines>
          <c:spPr>
            <a:ln w="9525" cmpd="sng">
              <a:solidFill>
                <a:srgbClr val="C8C8C8"/>
              </a:solidFill>
              <a:prstDash val="solid"/>
            </a:ln>
          </c:spPr>
        </c:majorGridlines>
        <c:numFmt formatCode="General"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7306112"/>
        <c:crosses val="autoZero"/>
        <c:crossBetween val="between"/>
      </c:valAx>
      <c:spPr>
        <a:solidFill>
          <a:srgbClr val="FFFFFF"/>
        </a:solid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legend>
      <c:legendPos val="r"/>
      <c:layout>
        <c:manualLayout>
          <c:xMode val="edge"/>
          <c:yMode val="edge"/>
          <c:x val="0.15802057613168721"/>
          <c:y val="9.2492592592592612E-2"/>
          <c:w val="0.82151491769547336"/>
          <c:h val="5.0396825396825412E-2"/>
        </c:manualLayout>
      </c:layout>
      <c:overlay val="1"/>
      <c:spPr>
        <a:noFill/>
        <a:ln>
          <a:noFill/>
          <a:round/>
        </a:ln>
        <a:effectLst/>
        <a:extLst>
          <a:ext uri="{91240B29-F687-4F45-9708-019B960494DF}">
            <a14:hiddenLine xmlns:a14="http://schemas.microsoft.com/office/drawing/2010/main" xmlns:r="http://schemas.openxmlformats.org/officeDocument/2006/relationships" xmlns="">
              <a:noFill/>
              <a:round/>
            </a14:hiddenLine>
          </a:ext>
        </a:extLst>
      </c:sp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userShapes r:id="rId2"/>
</c:chartSpace>
</file>

<file path=ppt/charts/chart22.xml><?xml version="1.0" encoding="utf-8"?>
<c:chartSpace xmlns:c="http://schemas.openxmlformats.org/drawingml/2006/chart" xmlns:a="http://schemas.openxmlformats.org/drawingml/2006/main" xmlns:r="http://schemas.openxmlformats.org/officeDocument/2006/relationships">
  <c:lang val="it-IT"/>
  <c:chart>
    <c:title>
      <c:tx>
        <c:rich>
          <a:bodyPr/>
          <a:lstStyle/>
          <a:p>
            <a:pPr>
              <a:defRPr/>
            </a:pPr>
            <a:r>
              <a:rPr lang="en-GB"/>
              <a:t>A. Reading</a:t>
            </a:r>
          </a:p>
        </c:rich>
      </c:tx>
      <c:layout>
        <c:manualLayout>
          <c:xMode val="edge"/>
          <c:yMode val="edge"/>
          <c:x val="0.40640674438374447"/>
          <c:y val="3.7470116489114329E-4"/>
        </c:manualLayout>
      </c:layout>
      <c:overlay val="1"/>
    </c:title>
    <c:plotArea>
      <c:layout>
        <c:manualLayout>
          <c:layoutTarget val="inner"/>
          <c:xMode val="edge"/>
          <c:yMode val="edge"/>
          <c:x val="0.15312088742668245"/>
          <c:y val="9.2492591968919846E-2"/>
          <c:w val="0.83621399176954736"/>
          <c:h val="0.82986772486772475"/>
        </c:manualLayout>
      </c:layout>
      <c:lineChart>
        <c:grouping val="standard"/>
        <c:ser>
          <c:idx val="0"/>
          <c:order val="0"/>
          <c:tx>
            <c:strRef>
              <c:f>'pisa graph'!$D$4</c:f>
              <c:strCache>
                <c:ptCount val="1"/>
                <c:pt idx="0">
                  <c:v>ITA</c:v>
                </c:pt>
              </c:strCache>
            </c:strRef>
          </c:tx>
          <c:spPr>
            <a:ln w="19050" cap="rnd" cmpd="sng" algn="ctr">
              <a:solidFill>
                <a:srgbClr val="DA2128"/>
              </a:solidFill>
              <a:prstDash val="solid"/>
              <a:round/>
            </a:ln>
            <a:effectLst/>
          </c:spPr>
          <c:marker>
            <c:symbol val="none"/>
          </c:marker>
          <c:cat>
            <c:numRef>
              <c:f>'pisa graph'!$A$7:$A$10</c:f>
              <c:numCache>
                <c:formatCode>General</c:formatCode>
                <c:ptCount val="4"/>
                <c:pt idx="0">
                  <c:v>2006</c:v>
                </c:pt>
                <c:pt idx="1">
                  <c:v>2009</c:v>
                </c:pt>
                <c:pt idx="2">
                  <c:v>2012</c:v>
                </c:pt>
                <c:pt idx="3">
                  <c:v>2015</c:v>
                </c:pt>
              </c:numCache>
            </c:numRef>
          </c:cat>
          <c:val>
            <c:numRef>
              <c:f>'pisa graph'!$D$7:$D$10</c:f>
              <c:numCache>
                <c:formatCode>#,##0</c:formatCode>
                <c:ptCount val="4"/>
                <c:pt idx="0">
                  <c:v>468.52310872731596</c:v>
                </c:pt>
                <c:pt idx="1">
                  <c:v>486.05109875799593</c:v>
                </c:pt>
                <c:pt idx="2">
                  <c:v>489.75440334375708</c:v>
                </c:pt>
                <c:pt idx="3">
                  <c:v>484.75799607621997</c:v>
                </c:pt>
              </c:numCache>
            </c:numRef>
          </c:val>
          <c:extLst xmlns:c16r2="http://schemas.microsoft.com/office/drawing/2015/06/chart">
            <c:ext xmlns:c16="http://schemas.microsoft.com/office/drawing/2014/chart" uri="{C3380CC4-5D6E-409C-BE32-E72D297353CC}">
              <c16:uniqueId val="{00000000-83D1-4FF8-B53C-2687E3F148FA}"/>
            </c:ext>
          </c:extLst>
        </c:ser>
        <c:ser>
          <c:idx val="1"/>
          <c:order val="1"/>
          <c:tx>
            <c:strRef>
              <c:f>'pisa graph'!$E$4</c:f>
              <c:strCache>
                <c:ptCount val="1"/>
                <c:pt idx="0">
                  <c:v>OECD</c:v>
                </c:pt>
              </c:strCache>
            </c:strRef>
          </c:tx>
          <c:spPr>
            <a:ln w="19050" cap="rnd" cmpd="sng" algn="ctr">
              <a:solidFill>
                <a:srgbClr val="8CC841"/>
              </a:solidFill>
              <a:prstDash val="solid"/>
              <a:round/>
            </a:ln>
            <a:effectLst/>
          </c:spPr>
          <c:marker>
            <c:symbol val="none"/>
          </c:marker>
          <c:cat>
            <c:numRef>
              <c:f>'pisa graph'!$A$7:$A$10</c:f>
              <c:numCache>
                <c:formatCode>General</c:formatCode>
                <c:ptCount val="4"/>
                <c:pt idx="0">
                  <c:v>2006</c:v>
                </c:pt>
                <c:pt idx="1">
                  <c:v>2009</c:v>
                </c:pt>
                <c:pt idx="2">
                  <c:v>2012</c:v>
                </c:pt>
                <c:pt idx="3">
                  <c:v>2015</c:v>
                </c:pt>
              </c:numCache>
            </c:numRef>
          </c:cat>
          <c:val>
            <c:numRef>
              <c:f>'pisa graph'!$E$7:$E$10</c:f>
              <c:numCache>
                <c:formatCode>#,##0</c:formatCode>
                <c:ptCount val="4"/>
                <c:pt idx="0">
                  <c:v>488.74561758600993</c:v>
                </c:pt>
                <c:pt idx="1">
                  <c:v>493.17417388718093</c:v>
                </c:pt>
                <c:pt idx="2">
                  <c:v>496.22711138590392</c:v>
                </c:pt>
                <c:pt idx="3">
                  <c:v>492.54890968001905</c:v>
                </c:pt>
              </c:numCache>
            </c:numRef>
          </c:val>
          <c:extLst xmlns:c16r2="http://schemas.microsoft.com/office/drawing/2015/06/chart">
            <c:ext xmlns:c16="http://schemas.microsoft.com/office/drawing/2014/chart" uri="{C3380CC4-5D6E-409C-BE32-E72D297353CC}">
              <c16:uniqueId val="{00000001-83D1-4FF8-B53C-2687E3F148FA}"/>
            </c:ext>
          </c:extLst>
        </c:ser>
        <c:dLbls/>
        <c:marker val="1"/>
        <c:axId val="57424512"/>
        <c:axId val="57450880"/>
      </c:lineChart>
      <c:catAx>
        <c:axId val="57424512"/>
        <c:scaling>
          <c:orientation val="minMax"/>
        </c:scaling>
        <c:axPos val="b"/>
        <c:numFmt formatCode="General" sourceLinked="1"/>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60000000" vert="horz"/>
          <a:lstStyle/>
          <a:p>
            <a:pPr>
              <a:defRPr/>
            </a:pPr>
            <a:endParaRPr lang="it-IT"/>
          </a:p>
        </c:txPr>
        <c:crossAx val="57450880"/>
        <c:crosses val="autoZero"/>
        <c:auto val="1"/>
        <c:lblAlgn val="ctr"/>
        <c:lblOffset val="0"/>
        <c:tickLblSkip val="1"/>
      </c:catAx>
      <c:valAx>
        <c:axId val="57450880"/>
        <c:scaling>
          <c:orientation val="minMax"/>
          <c:max val="510"/>
          <c:min val="450"/>
        </c:scaling>
        <c:axPos val="l"/>
        <c:majorGridlines>
          <c:spPr>
            <a:ln w="9525" cmpd="sng">
              <a:solidFill>
                <a:srgbClr val="C8C8C8"/>
              </a:solidFill>
              <a:prstDash val="solid"/>
            </a:ln>
          </c:spPr>
        </c:majorGridlines>
        <c:numFmt formatCode="General"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7424512"/>
        <c:crosses val="autoZero"/>
        <c:crossBetween val="between"/>
      </c:valAx>
      <c:spPr>
        <a:solidFill>
          <a:srgbClr val="FFFFFF"/>
        </a:solid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legend>
      <c:legendPos val="r"/>
      <c:layout>
        <c:manualLayout>
          <c:xMode val="edge"/>
          <c:yMode val="edge"/>
          <c:x val="0.15802057613168721"/>
          <c:y val="9.2492592592592612E-2"/>
          <c:w val="0.82151491769547336"/>
          <c:h val="5.0396825396825412E-2"/>
        </c:manualLayout>
      </c:layout>
      <c:overlay val="1"/>
      <c:spPr>
        <a:noFill/>
        <a:ln>
          <a:noFill/>
          <a:round/>
        </a:ln>
        <a:effectLst/>
        <a:extLst>
          <a:ext uri="{91240B29-F687-4F45-9708-019B960494DF}">
            <a14:hiddenLine xmlns:a14="http://schemas.microsoft.com/office/drawing/2010/main" xmlns:r="http://schemas.openxmlformats.org/officeDocument/2006/relationships" xmlns="">
              <a:noFill/>
              <a:round/>
            </a14:hiddenLine>
          </a:ext>
        </a:extLst>
      </c:sp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userShapes r:id="rId2"/>
</c:chartSpace>
</file>

<file path=ppt/charts/chart23.xml><?xml version="1.0" encoding="utf-8"?>
<c:chartSpace xmlns:c="http://schemas.openxmlformats.org/drawingml/2006/chart" xmlns:a="http://schemas.openxmlformats.org/drawingml/2006/main" xmlns:r="http://schemas.openxmlformats.org/officeDocument/2006/relationships">
  <c:lang val="it-IT"/>
  <c:chart>
    <c:title>
      <c:tx>
        <c:rich>
          <a:bodyPr/>
          <a:lstStyle/>
          <a:p>
            <a:pPr>
              <a:defRPr/>
            </a:pPr>
            <a:r>
              <a:rPr lang="en-GB"/>
              <a:t>C. Sciences</a:t>
            </a:r>
          </a:p>
        </c:rich>
      </c:tx>
      <c:layout>
        <c:manualLayout>
          <c:xMode val="edge"/>
          <c:yMode val="edge"/>
          <c:x val="0.40940273097721092"/>
          <c:y val="3.7470116489114329E-4"/>
        </c:manualLayout>
      </c:layout>
      <c:overlay val="1"/>
    </c:title>
    <c:plotArea>
      <c:layout>
        <c:manualLayout>
          <c:layoutTarget val="inner"/>
          <c:xMode val="edge"/>
          <c:yMode val="edge"/>
          <c:x val="0.15312088742668245"/>
          <c:y val="9.2492591968919846E-2"/>
          <c:w val="0.83621399176954736"/>
          <c:h val="0.82986772486772475"/>
        </c:manualLayout>
      </c:layout>
      <c:lineChart>
        <c:grouping val="standard"/>
        <c:ser>
          <c:idx val="0"/>
          <c:order val="0"/>
          <c:tx>
            <c:strRef>
              <c:f>'pisa graph'!$F$4</c:f>
              <c:strCache>
                <c:ptCount val="1"/>
                <c:pt idx="0">
                  <c:v>ITA</c:v>
                </c:pt>
              </c:strCache>
            </c:strRef>
          </c:tx>
          <c:spPr>
            <a:ln w="19050" cap="rnd" cmpd="sng" algn="ctr">
              <a:solidFill>
                <a:srgbClr val="DA2128"/>
              </a:solidFill>
              <a:prstDash val="solid"/>
              <a:round/>
            </a:ln>
            <a:effectLst/>
          </c:spPr>
          <c:marker>
            <c:symbol val="none"/>
          </c:marker>
          <c:cat>
            <c:numRef>
              <c:f>'pisa graph'!$A$7:$A$10</c:f>
              <c:numCache>
                <c:formatCode>General</c:formatCode>
                <c:ptCount val="4"/>
                <c:pt idx="0">
                  <c:v>2006</c:v>
                </c:pt>
                <c:pt idx="1">
                  <c:v>2009</c:v>
                </c:pt>
                <c:pt idx="2">
                  <c:v>2012</c:v>
                </c:pt>
                <c:pt idx="3">
                  <c:v>2015</c:v>
                </c:pt>
              </c:numCache>
            </c:numRef>
          </c:cat>
          <c:val>
            <c:numRef>
              <c:f>'pisa graph'!$F$7:$F$10</c:f>
              <c:numCache>
                <c:formatCode>#,##0</c:formatCode>
                <c:ptCount val="4"/>
                <c:pt idx="0">
                  <c:v>475.39722054935902</c:v>
                </c:pt>
                <c:pt idx="1">
                  <c:v>488.83136268583002</c:v>
                </c:pt>
                <c:pt idx="2">
                  <c:v>493.54148289396113</c:v>
                </c:pt>
                <c:pt idx="3">
                  <c:v>480.54676241081904</c:v>
                </c:pt>
              </c:numCache>
            </c:numRef>
          </c:val>
          <c:extLst xmlns:c16r2="http://schemas.microsoft.com/office/drawing/2015/06/chart">
            <c:ext xmlns:c16="http://schemas.microsoft.com/office/drawing/2014/chart" uri="{C3380CC4-5D6E-409C-BE32-E72D297353CC}">
              <c16:uniqueId val="{00000000-A45C-400B-B714-8CC3B5EABD4A}"/>
            </c:ext>
          </c:extLst>
        </c:ser>
        <c:ser>
          <c:idx val="1"/>
          <c:order val="1"/>
          <c:tx>
            <c:strRef>
              <c:f>'pisa graph'!$G$4</c:f>
              <c:strCache>
                <c:ptCount val="1"/>
                <c:pt idx="0">
                  <c:v>OECD</c:v>
                </c:pt>
              </c:strCache>
            </c:strRef>
          </c:tx>
          <c:spPr>
            <a:ln w="19050" cap="rnd" cmpd="sng" algn="ctr">
              <a:solidFill>
                <a:srgbClr val="8CC841"/>
              </a:solidFill>
              <a:prstDash val="solid"/>
              <a:round/>
            </a:ln>
            <a:effectLst/>
          </c:spPr>
          <c:marker>
            <c:symbol val="none"/>
          </c:marker>
          <c:cat>
            <c:numRef>
              <c:f>'pisa graph'!$A$7:$A$10</c:f>
              <c:numCache>
                <c:formatCode>General</c:formatCode>
                <c:ptCount val="4"/>
                <c:pt idx="0">
                  <c:v>2006</c:v>
                </c:pt>
                <c:pt idx="1">
                  <c:v>2009</c:v>
                </c:pt>
                <c:pt idx="2">
                  <c:v>2012</c:v>
                </c:pt>
                <c:pt idx="3">
                  <c:v>2015</c:v>
                </c:pt>
              </c:numCache>
            </c:numRef>
          </c:cat>
          <c:val>
            <c:numRef>
              <c:f>'pisa graph'!$G$7:$G$10</c:f>
              <c:numCache>
                <c:formatCode>#,##0</c:formatCode>
                <c:ptCount val="4"/>
                <c:pt idx="0">
                  <c:v>498.05105645819185</c:v>
                </c:pt>
                <c:pt idx="1">
                  <c:v>500.64499934689297</c:v>
                </c:pt>
                <c:pt idx="2">
                  <c:v>501.17170623818487</c:v>
                </c:pt>
                <c:pt idx="3">
                  <c:v>493.20171288735793</c:v>
                </c:pt>
              </c:numCache>
            </c:numRef>
          </c:val>
          <c:extLst xmlns:c16r2="http://schemas.microsoft.com/office/drawing/2015/06/chart">
            <c:ext xmlns:c16="http://schemas.microsoft.com/office/drawing/2014/chart" uri="{C3380CC4-5D6E-409C-BE32-E72D297353CC}">
              <c16:uniqueId val="{00000001-A45C-400B-B714-8CC3B5EABD4A}"/>
            </c:ext>
          </c:extLst>
        </c:ser>
        <c:dLbls/>
        <c:marker val="1"/>
        <c:axId val="57235712"/>
        <c:axId val="57249792"/>
      </c:lineChart>
      <c:catAx>
        <c:axId val="57235712"/>
        <c:scaling>
          <c:orientation val="minMax"/>
        </c:scaling>
        <c:axPos val="b"/>
        <c:numFmt formatCode="General" sourceLinked="1"/>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60000000" vert="horz"/>
          <a:lstStyle/>
          <a:p>
            <a:pPr>
              <a:defRPr/>
            </a:pPr>
            <a:endParaRPr lang="it-IT"/>
          </a:p>
        </c:txPr>
        <c:crossAx val="57249792"/>
        <c:crosses val="autoZero"/>
        <c:auto val="1"/>
        <c:lblAlgn val="ctr"/>
        <c:lblOffset val="0"/>
        <c:tickLblSkip val="1"/>
      </c:catAx>
      <c:valAx>
        <c:axId val="57249792"/>
        <c:scaling>
          <c:orientation val="minMax"/>
          <c:max val="510"/>
          <c:min val="450"/>
        </c:scaling>
        <c:axPos val="l"/>
        <c:majorGridlines>
          <c:spPr>
            <a:ln w="9525" cmpd="sng">
              <a:solidFill>
                <a:srgbClr val="C8C8C8"/>
              </a:solidFill>
              <a:prstDash val="solid"/>
            </a:ln>
          </c:spPr>
        </c:majorGridlines>
        <c:numFmt formatCode="General"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7235712"/>
        <c:crosses val="autoZero"/>
        <c:crossBetween val="between"/>
      </c:valAx>
      <c:spPr>
        <a:solidFill>
          <a:srgbClr val="FFFFFF"/>
        </a:solid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legend>
      <c:legendPos val="r"/>
      <c:layout>
        <c:manualLayout>
          <c:xMode val="edge"/>
          <c:yMode val="edge"/>
          <c:x val="0.15802057613168721"/>
          <c:y val="9.2492592592592612E-2"/>
          <c:w val="0.82151491769547336"/>
          <c:h val="5.0396825396825412E-2"/>
        </c:manualLayout>
      </c:layout>
      <c:overlay val="1"/>
      <c:spPr>
        <a:noFill/>
        <a:ln>
          <a:noFill/>
          <a:round/>
        </a:ln>
        <a:effectLst/>
        <a:extLst>
          <a:ext uri="{91240B29-F687-4F45-9708-019B960494DF}">
            <a14:hiddenLine xmlns:a14="http://schemas.microsoft.com/office/drawing/2010/main" xmlns:r="http://schemas.openxmlformats.org/officeDocument/2006/relationships" xmlns="">
              <a:noFill/>
              <a:round/>
            </a14:hiddenLine>
          </a:ext>
        </a:extLst>
      </c:sp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userShapes r:id="rId2"/>
</c:chartSpace>
</file>

<file path=ppt/charts/chart24.xml><?xml version="1.0" encoding="utf-8"?>
<c:chartSpace xmlns:c="http://schemas.openxmlformats.org/drawingml/2006/chart" xmlns:a="http://schemas.openxmlformats.org/drawingml/2006/main" xmlns:r="http://schemas.openxmlformats.org/officeDocument/2006/relationships">
  <c:lang val="it-IT"/>
  <c:chart>
    <c:plotArea>
      <c:layout>
        <c:manualLayout>
          <c:layoutTarget val="inner"/>
          <c:xMode val="edge"/>
          <c:yMode val="edge"/>
          <c:x val="4.4858935422714644E-2"/>
          <c:y val="8.2252455782937078E-2"/>
          <c:w val="0.95295487972381099"/>
          <c:h val="0.77848595319541225"/>
        </c:manualLayout>
      </c:layout>
      <c:barChart>
        <c:barDir val="col"/>
        <c:grouping val="clustered"/>
        <c:ser>
          <c:idx val="0"/>
          <c:order val="0"/>
          <c:spPr>
            <a:solidFill>
              <a:srgbClr val="037BC1"/>
            </a:solidFill>
            <a:ln w="6350" cmpd="sng">
              <a:solidFill>
                <a:srgbClr val="000000"/>
              </a:solidFill>
              <a:round/>
            </a:ln>
            <a:effectLst/>
          </c:spPr>
          <c:dPt>
            <c:idx val="0"/>
            <c:spPr>
              <a:solidFill>
                <a:srgbClr val="FF0000"/>
              </a:solidFill>
              <a:ln w="6350" cmpd="sng">
                <a:solidFill>
                  <a:srgbClr val="FF0000"/>
                </a:solidFill>
                <a:round/>
              </a:ln>
              <a:effectLst/>
            </c:spPr>
            <c:extLst xmlns:c16r2="http://schemas.microsoft.com/office/drawing/2015/06/chart">
              <c:ext xmlns:c16="http://schemas.microsoft.com/office/drawing/2014/chart" uri="{C3380CC4-5D6E-409C-BE32-E72D297353CC}">
                <c16:uniqueId val="{00000001-AC33-4AA8-9933-F0084B192651}"/>
              </c:ext>
            </c:extLst>
          </c:dPt>
          <c:cat>
            <c:strRef>
              <c:f>Sheet2!$A$2:$A$35</c:f>
              <c:strCache>
                <c:ptCount val="34"/>
                <c:pt idx="0">
                  <c:v>ITA</c:v>
                </c:pt>
                <c:pt idx="1">
                  <c:v>POL</c:v>
                </c:pt>
                <c:pt idx="2">
                  <c:v>CZE</c:v>
                </c:pt>
                <c:pt idx="3">
                  <c:v>SVK</c:v>
                </c:pt>
                <c:pt idx="4">
                  <c:v>BEL</c:v>
                </c:pt>
                <c:pt idx="5">
                  <c:v>MEX</c:v>
                </c:pt>
                <c:pt idx="6">
                  <c:v>DEU</c:v>
                </c:pt>
                <c:pt idx="7">
                  <c:v>HUN</c:v>
                </c:pt>
                <c:pt idx="8">
                  <c:v>GRC</c:v>
                </c:pt>
                <c:pt idx="9">
                  <c:v>NLD</c:v>
                </c:pt>
                <c:pt idx="10">
                  <c:v>LVA</c:v>
                </c:pt>
                <c:pt idx="11">
                  <c:v>NZL</c:v>
                </c:pt>
                <c:pt idx="12">
                  <c:v>ISL</c:v>
                </c:pt>
                <c:pt idx="13">
                  <c:v>DNK</c:v>
                </c:pt>
                <c:pt idx="14">
                  <c:v>TUR</c:v>
                </c:pt>
                <c:pt idx="15">
                  <c:v>LUX</c:v>
                </c:pt>
                <c:pt idx="16">
                  <c:v>EST</c:v>
                </c:pt>
                <c:pt idx="17">
                  <c:v>CHL</c:v>
                </c:pt>
                <c:pt idx="18">
                  <c:v>SVN</c:v>
                </c:pt>
                <c:pt idx="19">
                  <c:v>OECD</c:v>
                </c:pt>
                <c:pt idx="20">
                  <c:v>SWE</c:v>
                </c:pt>
                <c:pt idx="21">
                  <c:v>GBR</c:v>
                </c:pt>
                <c:pt idx="22">
                  <c:v>USA</c:v>
                </c:pt>
                <c:pt idx="23">
                  <c:v>ESP</c:v>
                </c:pt>
                <c:pt idx="24">
                  <c:v>SVK</c:v>
                </c:pt>
                <c:pt idx="25">
                  <c:v>FIN</c:v>
                </c:pt>
                <c:pt idx="26">
                  <c:v>NOR</c:v>
                </c:pt>
                <c:pt idx="27">
                  <c:v>IRL</c:v>
                </c:pt>
                <c:pt idx="28">
                  <c:v>KOR</c:v>
                </c:pt>
                <c:pt idx="29">
                  <c:v>ISR</c:v>
                </c:pt>
                <c:pt idx="30">
                  <c:v>FRA</c:v>
                </c:pt>
                <c:pt idx="31">
                  <c:v>AUT</c:v>
                </c:pt>
                <c:pt idx="32">
                  <c:v>JPN</c:v>
                </c:pt>
                <c:pt idx="33">
                  <c:v>CAN</c:v>
                </c:pt>
              </c:strCache>
            </c:strRef>
          </c:cat>
          <c:val>
            <c:numRef>
              <c:f>Sheet2!$B$2:$B$35</c:f>
              <c:numCache>
                <c:formatCode>General</c:formatCode>
                <c:ptCount val="34"/>
                <c:pt idx="0">
                  <c:v>3.0216043815000006E-3</c:v>
                </c:pt>
                <c:pt idx="1">
                  <c:v>0.12417020648718004</c:v>
                </c:pt>
                <c:pt idx="2">
                  <c:v>0.18513286113739005</c:v>
                </c:pt>
                <c:pt idx="3">
                  <c:v>0.29992398619652005</c:v>
                </c:pt>
                <c:pt idx="4">
                  <c:v>0.39189955592156006</c:v>
                </c:pt>
                <c:pt idx="5">
                  <c:v>0.49114915728568997</c:v>
                </c:pt>
                <c:pt idx="6">
                  <c:v>0.63624686002731001</c:v>
                </c:pt>
                <c:pt idx="7">
                  <c:v>1.3174901008605999</c:v>
                </c:pt>
                <c:pt idx="8">
                  <c:v>1.6438765525818</c:v>
                </c:pt>
                <c:pt idx="9">
                  <c:v>2.3259871006011998</c:v>
                </c:pt>
                <c:pt idx="10">
                  <c:v>2.4382736682891997</c:v>
                </c:pt>
                <c:pt idx="11">
                  <c:v>4.0746660232544007</c:v>
                </c:pt>
                <c:pt idx="12">
                  <c:v>4.0814194679259987</c:v>
                </c:pt>
                <c:pt idx="13">
                  <c:v>4.3974852561950977</c:v>
                </c:pt>
                <c:pt idx="14">
                  <c:v>5.2478933334351003</c:v>
                </c:pt>
                <c:pt idx="15">
                  <c:v>7.0131492614745996</c:v>
                </c:pt>
                <c:pt idx="16">
                  <c:v>7.1459631919861009</c:v>
                </c:pt>
                <c:pt idx="17">
                  <c:v>7.2203140258788991</c:v>
                </c:pt>
                <c:pt idx="18">
                  <c:v>7.5214757919310999</c:v>
                </c:pt>
                <c:pt idx="19">
                  <c:v>7.557524829171598</c:v>
                </c:pt>
                <c:pt idx="20">
                  <c:v>9.9158716201781978</c:v>
                </c:pt>
                <c:pt idx="21">
                  <c:v>10.133680343628003</c:v>
                </c:pt>
                <c:pt idx="22">
                  <c:v>10.514407157898003</c:v>
                </c:pt>
                <c:pt idx="23">
                  <c:v>11.004983901977001</c:v>
                </c:pt>
                <c:pt idx="24">
                  <c:v>11.089163780211999</c:v>
                </c:pt>
                <c:pt idx="25">
                  <c:v>12.068148612976</c:v>
                </c:pt>
                <c:pt idx="26">
                  <c:v>12.290706634522001</c:v>
                </c:pt>
                <c:pt idx="27">
                  <c:v>12.980954170227001</c:v>
                </c:pt>
                <c:pt idx="28">
                  <c:v>13.067181587219</c:v>
                </c:pt>
                <c:pt idx="29">
                  <c:v>13.816530227661003</c:v>
                </c:pt>
                <c:pt idx="30">
                  <c:v>14.557291984558001</c:v>
                </c:pt>
                <c:pt idx="31">
                  <c:v>15.130120277405</c:v>
                </c:pt>
                <c:pt idx="32">
                  <c:v>20.613342285155998</c:v>
                </c:pt>
                <c:pt idx="33">
                  <c:v>25.656398773193001</c:v>
                </c:pt>
              </c:numCache>
            </c:numRef>
          </c:val>
          <c:extLst xmlns:c16r2="http://schemas.microsoft.com/office/drawing/2015/06/chart">
            <c:ext xmlns:c16="http://schemas.microsoft.com/office/drawing/2014/chart" uri="{C3380CC4-5D6E-409C-BE32-E72D297353CC}">
              <c16:uniqueId val="{00000002-AC33-4AA8-9933-F0084B192651}"/>
            </c:ext>
          </c:extLst>
        </c:ser>
        <c:dLbls/>
        <c:axId val="57272192"/>
        <c:axId val="57273728"/>
      </c:barChart>
      <c:catAx>
        <c:axId val="57272192"/>
        <c:scaling>
          <c:orientation val="minMax"/>
        </c:scaling>
        <c:axPos val="b"/>
        <c:numFmt formatCode="General" sourceLinked="0"/>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5400000" vert="horz"/>
          <a:lstStyle/>
          <a:p>
            <a:pPr>
              <a:defRPr/>
            </a:pPr>
            <a:endParaRPr lang="it-IT"/>
          </a:p>
        </c:txPr>
        <c:crossAx val="57273728"/>
        <c:crosses val="autoZero"/>
        <c:auto val="1"/>
        <c:lblAlgn val="ctr"/>
        <c:lblOffset val="0"/>
        <c:tickLblSkip val="1"/>
      </c:catAx>
      <c:valAx>
        <c:axId val="57273728"/>
        <c:scaling>
          <c:orientation val="minMax"/>
          <c:max val="25"/>
        </c:scaling>
        <c:axPos val="l"/>
        <c:majorGridlines>
          <c:spPr>
            <a:ln w="9525" cmpd="sng">
              <a:solidFill>
                <a:srgbClr val="C8C8C8"/>
              </a:solidFill>
              <a:prstDash val="solid"/>
            </a:ln>
          </c:spPr>
        </c:majorGridlines>
        <c:numFmt formatCode="General" sourceLinked="1"/>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7272192"/>
        <c:crosses val="autoZero"/>
        <c:crossBetween val="between"/>
      </c:valAx>
      <c:spPr>
        <a:solidFill>
          <a:srgbClr val="FFFFFF"/>
        </a:solid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userShapes r:id="rId2"/>
</c:chartSpace>
</file>

<file path=ppt/charts/chart25.xml><?xml version="1.0" encoding="utf-8"?>
<c:chartSpace xmlns:c="http://schemas.openxmlformats.org/drawingml/2006/chart" xmlns:a="http://schemas.openxmlformats.org/drawingml/2006/main" xmlns:r="http://schemas.openxmlformats.org/officeDocument/2006/relationships">
  <c:lang val="it-IT"/>
  <c:chart>
    <c:plotArea>
      <c:layout>
        <c:manualLayout>
          <c:layoutTarget val="inner"/>
          <c:xMode val="edge"/>
          <c:yMode val="edge"/>
          <c:x val="5.2827658329088138E-2"/>
          <c:y val="9.7111579804529377E-2"/>
          <c:w val="0.91608935269740366"/>
          <c:h val="0.81687496633014423"/>
        </c:manualLayout>
      </c:layout>
      <c:lineChart>
        <c:grouping val="standard"/>
        <c:ser>
          <c:idx val="2"/>
          <c:order val="0"/>
          <c:tx>
            <c:strRef>
              <c:f>Sheet2!$A$16</c:f>
              <c:strCache>
                <c:ptCount val="1"/>
                <c:pt idx="0">
                  <c:v>Couple with 3 or more children</c:v>
                </c:pt>
              </c:strCache>
            </c:strRef>
          </c:tx>
          <c:spPr>
            <a:ln w="19050" cap="rnd" cmpd="sng" algn="ctr">
              <a:solidFill>
                <a:srgbClr val="8CC841"/>
              </a:solidFill>
              <a:prstDash val="solid"/>
              <a:round/>
            </a:ln>
            <a:effectLst/>
          </c:spPr>
          <c:marker>
            <c:symbol val="none"/>
          </c:marker>
          <c:cat>
            <c:strRef>
              <c:f>Sheet2!$C$3:$L$3</c:f>
              <c:strCache>
                <c:ptCount val="10"/>
                <c:pt idx="0">
                  <c:v>2006</c:v>
                </c:pt>
                <c:pt idx="1">
                  <c:v>2007</c:v>
                </c:pt>
                <c:pt idx="2">
                  <c:v>2008</c:v>
                </c:pt>
                <c:pt idx="3">
                  <c:v>2009</c:v>
                </c:pt>
                <c:pt idx="4">
                  <c:v>2010</c:v>
                </c:pt>
                <c:pt idx="5">
                  <c:v>2011</c:v>
                </c:pt>
                <c:pt idx="6">
                  <c:v>2012</c:v>
                </c:pt>
                <c:pt idx="7">
                  <c:v>2013</c:v>
                </c:pt>
                <c:pt idx="8">
                  <c:v>2014</c:v>
                </c:pt>
                <c:pt idx="9">
                  <c:v>2015</c:v>
                </c:pt>
              </c:strCache>
            </c:strRef>
          </c:cat>
          <c:val>
            <c:numRef>
              <c:f>Sheet2!$C$16:$L$16</c:f>
              <c:numCache>
                <c:formatCode>General</c:formatCode>
                <c:ptCount val="10"/>
                <c:pt idx="0">
                  <c:v>3.4</c:v>
                </c:pt>
                <c:pt idx="1">
                  <c:v>3.9</c:v>
                </c:pt>
                <c:pt idx="2">
                  <c:v>4.9000000000000004</c:v>
                </c:pt>
                <c:pt idx="3">
                  <c:v>7.8</c:v>
                </c:pt>
                <c:pt idx="4">
                  <c:v>6.4</c:v>
                </c:pt>
                <c:pt idx="5">
                  <c:v>6.8</c:v>
                </c:pt>
                <c:pt idx="6">
                  <c:v>9.5</c:v>
                </c:pt>
                <c:pt idx="7">
                  <c:v>14.2</c:v>
                </c:pt>
                <c:pt idx="8">
                  <c:v>16</c:v>
                </c:pt>
                <c:pt idx="9">
                  <c:v>13.3</c:v>
                </c:pt>
              </c:numCache>
            </c:numRef>
          </c:val>
          <c:extLst xmlns:c16r2="http://schemas.microsoft.com/office/drawing/2015/06/chart">
            <c:ext xmlns:c16="http://schemas.microsoft.com/office/drawing/2014/chart" uri="{C3380CC4-5D6E-409C-BE32-E72D297353CC}">
              <c16:uniqueId val="{00000000-09D9-4CDA-B58F-8DFDB01B21DF}"/>
            </c:ext>
          </c:extLst>
        </c:ser>
        <c:ser>
          <c:idx val="1"/>
          <c:order val="1"/>
          <c:tx>
            <c:strRef>
              <c:f>Sheet2!$A$15</c:f>
              <c:strCache>
                <c:ptCount val="1"/>
                <c:pt idx="0">
                  <c:v>Couple with 2 children</c:v>
                </c:pt>
              </c:strCache>
            </c:strRef>
          </c:tx>
          <c:spPr>
            <a:ln w="19050" cap="rnd" cmpd="sng" algn="ctr">
              <a:solidFill>
                <a:srgbClr val="F47920"/>
              </a:solidFill>
              <a:prstDash val="solid"/>
              <a:round/>
            </a:ln>
            <a:effectLst/>
          </c:spPr>
          <c:marker>
            <c:symbol val="none"/>
          </c:marker>
          <c:cat>
            <c:strRef>
              <c:f>Sheet2!$C$3:$L$3</c:f>
              <c:strCache>
                <c:ptCount val="10"/>
                <c:pt idx="0">
                  <c:v>2006</c:v>
                </c:pt>
                <c:pt idx="1">
                  <c:v>2007</c:v>
                </c:pt>
                <c:pt idx="2">
                  <c:v>2008</c:v>
                </c:pt>
                <c:pt idx="3">
                  <c:v>2009</c:v>
                </c:pt>
                <c:pt idx="4">
                  <c:v>2010</c:v>
                </c:pt>
                <c:pt idx="5">
                  <c:v>2011</c:v>
                </c:pt>
                <c:pt idx="6">
                  <c:v>2012</c:v>
                </c:pt>
                <c:pt idx="7">
                  <c:v>2013</c:v>
                </c:pt>
                <c:pt idx="8">
                  <c:v>2014</c:v>
                </c:pt>
                <c:pt idx="9">
                  <c:v>2015</c:v>
                </c:pt>
              </c:strCache>
            </c:strRef>
          </c:cat>
          <c:val>
            <c:numRef>
              <c:f>Sheet2!$C$15:$L$15</c:f>
              <c:numCache>
                <c:formatCode>General</c:formatCode>
                <c:ptCount val="10"/>
                <c:pt idx="0">
                  <c:v>2.2999999999999998</c:v>
                </c:pt>
                <c:pt idx="1">
                  <c:v>2.5</c:v>
                </c:pt>
                <c:pt idx="2">
                  <c:v>3.2</c:v>
                </c:pt>
                <c:pt idx="3">
                  <c:v>3.4</c:v>
                </c:pt>
                <c:pt idx="4">
                  <c:v>4.0999999999999996</c:v>
                </c:pt>
                <c:pt idx="5">
                  <c:v>3.6</c:v>
                </c:pt>
                <c:pt idx="6">
                  <c:v>6.7</c:v>
                </c:pt>
                <c:pt idx="7">
                  <c:v>8.6</c:v>
                </c:pt>
                <c:pt idx="8">
                  <c:v>5.9</c:v>
                </c:pt>
                <c:pt idx="9">
                  <c:v>8.6</c:v>
                </c:pt>
              </c:numCache>
            </c:numRef>
          </c:val>
          <c:extLst xmlns:c16r2="http://schemas.microsoft.com/office/drawing/2015/06/chart">
            <c:ext xmlns:c16="http://schemas.microsoft.com/office/drawing/2014/chart" uri="{C3380CC4-5D6E-409C-BE32-E72D297353CC}">
              <c16:uniqueId val="{00000001-09D9-4CDA-B58F-8DFDB01B21DF}"/>
            </c:ext>
          </c:extLst>
        </c:ser>
        <c:ser>
          <c:idx val="0"/>
          <c:order val="2"/>
          <c:tx>
            <c:strRef>
              <c:f>Sheet2!$A$14</c:f>
              <c:strCache>
                <c:ptCount val="1"/>
                <c:pt idx="0">
                  <c:v>Couple with 1 child</c:v>
                </c:pt>
              </c:strCache>
            </c:strRef>
          </c:tx>
          <c:spPr>
            <a:ln w="19050" cap="rnd" cmpd="sng" algn="ctr">
              <a:solidFill>
                <a:srgbClr val="037BC1"/>
              </a:solidFill>
              <a:prstDash val="solid"/>
              <a:round/>
            </a:ln>
            <a:effectLst/>
          </c:spPr>
          <c:marker>
            <c:symbol val="none"/>
          </c:marker>
          <c:cat>
            <c:strRef>
              <c:f>Sheet2!$C$3:$L$3</c:f>
              <c:strCache>
                <c:ptCount val="10"/>
                <c:pt idx="0">
                  <c:v>2006</c:v>
                </c:pt>
                <c:pt idx="1">
                  <c:v>2007</c:v>
                </c:pt>
                <c:pt idx="2">
                  <c:v>2008</c:v>
                </c:pt>
                <c:pt idx="3">
                  <c:v>2009</c:v>
                </c:pt>
                <c:pt idx="4">
                  <c:v>2010</c:v>
                </c:pt>
                <c:pt idx="5">
                  <c:v>2011</c:v>
                </c:pt>
                <c:pt idx="6">
                  <c:v>2012</c:v>
                </c:pt>
                <c:pt idx="7">
                  <c:v>2013</c:v>
                </c:pt>
                <c:pt idx="8">
                  <c:v>2014</c:v>
                </c:pt>
                <c:pt idx="9">
                  <c:v>2015</c:v>
                </c:pt>
              </c:strCache>
            </c:strRef>
          </c:cat>
          <c:val>
            <c:numRef>
              <c:f>Sheet2!$C$14:$L$14</c:f>
              <c:numCache>
                <c:formatCode>General</c:formatCode>
                <c:ptCount val="10"/>
                <c:pt idx="0">
                  <c:v>1.1000000000000001</c:v>
                </c:pt>
                <c:pt idx="1">
                  <c:v>1</c:v>
                </c:pt>
                <c:pt idx="2">
                  <c:v>2.1</c:v>
                </c:pt>
                <c:pt idx="3">
                  <c:v>2</c:v>
                </c:pt>
                <c:pt idx="4">
                  <c:v>2.2999999999999998</c:v>
                </c:pt>
                <c:pt idx="5">
                  <c:v>2.9</c:v>
                </c:pt>
                <c:pt idx="6">
                  <c:v>2.7</c:v>
                </c:pt>
                <c:pt idx="7">
                  <c:v>4.9000000000000004</c:v>
                </c:pt>
                <c:pt idx="8">
                  <c:v>5</c:v>
                </c:pt>
                <c:pt idx="9">
                  <c:v>4.9000000000000004</c:v>
                </c:pt>
              </c:numCache>
            </c:numRef>
          </c:val>
          <c:extLst xmlns:c16r2="http://schemas.microsoft.com/office/drawing/2015/06/chart">
            <c:ext xmlns:c16="http://schemas.microsoft.com/office/drawing/2014/chart" uri="{C3380CC4-5D6E-409C-BE32-E72D297353CC}">
              <c16:uniqueId val="{00000002-09D9-4CDA-B58F-8DFDB01B21DF}"/>
            </c:ext>
          </c:extLst>
        </c:ser>
        <c:ser>
          <c:idx val="3"/>
          <c:order val="3"/>
          <c:tx>
            <c:strRef>
              <c:f>Sheet2!$A$13</c:f>
              <c:strCache>
                <c:ptCount val="1"/>
                <c:pt idx="0">
                  <c:v>Couple with no children and with the head of household over 65 years old</c:v>
                </c:pt>
              </c:strCache>
            </c:strRef>
          </c:tx>
          <c:spPr>
            <a:ln w="19050" cap="rnd" cmpd="sng" algn="ctr">
              <a:solidFill>
                <a:srgbClr val="7F0506"/>
              </a:solidFill>
              <a:prstDash val="solid"/>
              <a:round/>
            </a:ln>
            <a:effectLst/>
          </c:spPr>
          <c:marker>
            <c:symbol val="none"/>
          </c:marker>
          <c:cat>
            <c:strRef>
              <c:f>Sheet2!$C$3:$L$3</c:f>
              <c:strCache>
                <c:ptCount val="10"/>
                <c:pt idx="0">
                  <c:v>2006</c:v>
                </c:pt>
                <c:pt idx="1">
                  <c:v>2007</c:v>
                </c:pt>
                <c:pt idx="2">
                  <c:v>2008</c:v>
                </c:pt>
                <c:pt idx="3">
                  <c:v>2009</c:v>
                </c:pt>
                <c:pt idx="4">
                  <c:v>2010</c:v>
                </c:pt>
                <c:pt idx="5">
                  <c:v>2011</c:v>
                </c:pt>
                <c:pt idx="6">
                  <c:v>2012</c:v>
                </c:pt>
                <c:pt idx="7">
                  <c:v>2013</c:v>
                </c:pt>
                <c:pt idx="8">
                  <c:v>2014</c:v>
                </c:pt>
                <c:pt idx="9">
                  <c:v>2015</c:v>
                </c:pt>
              </c:strCache>
            </c:strRef>
          </c:cat>
          <c:val>
            <c:numRef>
              <c:f>Sheet2!$C$13:$L$13</c:f>
              <c:numCache>
                <c:formatCode>General</c:formatCode>
                <c:ptCount val="10"/>
                <c:pt idx="0">
                  <c:v>2</c:v>
                </c:pt>
                <c:pt idx="1">
                  <c:v>2.2999999999999998</c:v>
                </c:pt>
                <c:pt idx="2">
                  <c:v>2.8</c:v>
                </c:pt>
                <c:pt idx="3">
                  <c:v>2.6</c:v>
                </c:pt>
                <c:pt idx="4">
                  <c:v>2.7</c:v>
                </c:pt>
                <c:pt idx="5">
                  <c:v>2.6</c:v>
                </c:pt>
                <c:pt idx="6">
                  <c:v>3</c:v>
                </c:pt>
                <c:pt idx="7">
                  <c:v>3.9</c:v>
                </c:pt>
                <c:pt idx="8">
                  <c:v>3.5</c:v>
                </c:pt>
                <c:pt idx="9">
                  <c:v>2.7</c:v>
                </c:pt>
              </c:numCache>
            </c:numRef>
          </c:val>
          <c:extLst xmlns:c16r2="http://schemas.microsoft.com/office/drawing/2015/06/chart">
            <c:ext xmlns:c16="http://schemas.microsoft.com/office/drawing/2014/chart" uri="{C3380CC4-5D6E-409C-BE32-E72D297353CC}">
              <c16:uniqueId val="{00000003-09D9-4CDA-B58F-8DFDB01B21DF}"/>
            </c:ext>
          </c:extLst>
        </c:ser>
        <c:dLbls/>
        <c:marker val="1"/>
        <c:axId val="58753024"/>
        <c:axId val="58754560"/>
      </c:lineChart>
      <c:catAx>
        <c:axId val="58753024"/>
        <c:scaling>
          <c:orientation val="minMax"/>
        </c:scaling>
        <c:axPos val="b"/>
        <c:numFmt formatCode="General" sourceLinked="0"/>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60000000" vert="horz"/>
          <a:lstStyle/>
          <a:p>
            <a:pPr>
              <a:defRPr/>
            </a:pPr>
            <a:endParaRPr lang="it-IT"/>
          </a:p>
        </c:txPr>
        <c:crossAx val="58754560"/>
        <c:crosses val="autoZero"/>
        <c:auto val="1"/>
        <c:lblAlgn val="ctr"/>
        <c:lblOffset val="0"/>
        <c:tickLblSkip val="1"/>
      </c:catAx>
      <c:valAx>
        <c:axId val="58754560"/>
        <c:scaling>
          <c:orientation val="minMax"/>
        </c:scaling>
        <c:axPos val="l"/>
        <c:majorGridlines>
          <c:spPr>
            <a:ln w="9525" cmpd="sng">
              <a:solidFill>
                <a:srgbClr val="C8C8C8"/>
              </a:solidFill>
              <a:prstDash val="solid"/>
            </a:ln>
          </c:spPr>
        </c:majorGridlines>
        <c:numFmt formatCode="General" sourceLinked="1"/>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8753024"/>
        <c:crosses val="autoZero"/>
        <c:crossBetween val="between"/>
      </c:valAx>
      <c:spPr>
        <a:solidFill>
          <a:srgbClr val="FFFFFF"/>
        </a:solid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legend>
      <c:legendPos val="t"/>
      <c:layout>
        <c:manualLayout>
          <c:xMode val="edge"/>
          <c:yMode val="edge"/>
          <c:x val="5.2526186185472258E-2"/>
          <c:y val="0.11810830499651188"/>
          <c:w val="0.59033077521301047"/>
          <c:h val="0.4263823320087376"/>
        </c:manualLayout>
      </c:layout>
      <c:overlay val="1"/>
      <c:spPr>
        <a:noFill/>
        <a:ln>
          <a:noFill/>
          <a:round/>
        </a:ln>
        <a:effectLst/>
        <a:extLst>
          <a:ext uri="{91240B29-F687-4F45-9708-019B960494DF}">
            <a14:hiddenLine xmlns:a14="http://schemas.microsoft.com/office/drawing/2010/main" xmlns:r="http://schemas.openxmlformats.org/officeDocument/2006/relationships" xmlns="">
              <a:noFill/>
              <a:round/>
            </a14:hiddenLine>
          </a:ext>
        </a:extLst>
      </c:sp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userShapes r:id="rId2"/>
</c:chartSpace>
</file>

<file path=ppt/charts/chart26.xml><?xml version="1.0" encoding="utf-8"?>
<c:chartSpace xmlns:c="http://schemas.openxmlformats.org/drawingml/2006/chart" xmlns:a="http://schemas.openxmlformats.org/drawingml/2006/main" xmlns:r="http://schemas.openxmlformats.org/officeDocument/2006/relationships">
  <c:lang val="it-IT"/>
  <c:chart>
    <c:title>
      <c:tx>
        <c:rich>
          <a:bodyPr/>
          <a:lstStyle/>
          <a:p>
            <a:pPr>
              <a:defRPr/>
            </a:pPr>
            <a:r>
              <a:rPr lang="en-US" b="0" dirty="0"/>
              <a:t>Share of </a:t>
            </a:r>
            <a:r>
              <a:rPr lang="en-US" b="0" dirty="0" smtClean="0"/>
              <a:t>total cash transfers </a:t>
            </a:r>
            <a:r>
              <a:rPr lang="en-US" b="0" dirty="0"/>
              <a:t>received by </a:t>
            </a:r>
            <a:r>
              <a:rPr lang="en-US" b="0" baseline="0" dirty="0" smtClean="0"/>
              <a:t>the </a:t>
            </a:r>
            <a:r>
              <a:rPr lang="en-US" b="0" dirty="0" smtClean="0"/>
              <a:t>lowest </a:t>
            </a:r>
            <a:r>
              <a:rPr lang="en-US" b="0" dirty="0"/>
              <a:t>income </a:t>
            </a:r>
            <a:r>
              <a:rPr lang="en-US" b="0" dirty="0" err="1" smtClean="0"/>
              <a:t>decile</a:t>
            </a:r>
            <a:endParaRPr lang="en-US" b="0" dirty="0"/>
          </a:p>
        </c:rich>
      </c:tx>
      <c:layout>
        <c:manualLayout>
          <c:xMode val="edge"/>
          <c:yMode val="edge"/>
          <c:x val="0.15080483481633358"/>
          <c:y val="0"/>
        </c:manualLayout>
      </c:layout>
    </c:title>
    <c:plotArea>
      <c:layout>
        <c:manualLayout>
          <c:layoutTarget val="inner"/>
          <c:xMode val="edge"/>
          <c:yMode val="edge"/>
          <c:x val="4.9328197966738263E-2"/>
          <c:y val="9.3871183625099885E-2"/>
          <c:w val="0.89888034516677917"/>
          <c:h val="0.83041610896849216"/>
        </c:manualLayout>
      </c:layout>
      <c:lineChart>
        <c:grouping val="standard"/>
        <c:ser>
          <c:idx val="1"/>
          <c:order val="0"/>
          <c:tx>
            <c:strRef>
              <c:f>'Fig_0-37'!$H$140</c:f>
              <c:strCache>
                <c:ptCount val="1"/>
                <c:pt idx="0">
                  <c:v>Share of transfers received by lowest income decile (rhs)</c:v>
                </c:pt>
              </c:strCache>
            </c:strRef>
          </c:tx>
          <c:spPr>
            <a:ln w="31750" cap="rnd" cmpd="sng" algn="ctr">
              <a:solidFill>
                <a:srgbClr val="DA2128"/>
              </a:solidFill>
              <a:prstDash val="solid"/>
              <a:round/>
            </a:ln>
            <a:effectLst/>
          </c:spPr>
          <c:marker>
            <c:symbol val="none"/>
          </c:marker>
          <c:cat>
            <c:strRef>
              <c:f>'Fig_0-37'!$F$141:$F$150</c:f>
              <c:strCache>
                <c:ptCount val="10"/>
                <c:pt idx="0">
                  <c:v>2004</c:v>
                </c:pt>
                <c:pt idx="1">
                  <c:v>2005</c:v>
                </c:pt>
                <c:pt idx="2">
                  <c:v>2006</c:v>
                </c:pt>
                <c:pt idx="3">
                  <c:v>2007</c:v>
                </c:pt>
                <c:pt idx="4">
                  <c:v>2008</c:v>
                </c:pt>
                <c:pt idx="5">
                  <c:v>2009</c:v>
                </c:pt>
                <c:pt idx="6">
                  <c:v>2010</c:v>
                </c:pt>
                <c:pt idx="7">
                  <c:v>2011</c:v>
                </c:pt>
                <c:pt idx="8">
                  <c:v>2012</c:v>
                </c:pt>
                <c:pt idx="9">
                  <c:v>2013</c:v>
                </c:pt>
              </c:strCache>
            </c:strRef>
          </c:cat>
          <c:val>
            <c:numRef>
              <c:f>'Fig_0-37'!$H$141:$H$150</c:f>
              <c:numCache>
                <c:formatCode>0.0</c:formatCode>
                <c:ptCount val="10"/>
                <c:pt idx="0">
                  <c:v>4.4755443735236247</c:v>
                </c:pt>
                <c:pt idx="1">
                  <c:v>4.45587368135081</c:v>
                </c:pt>
                <c:pt idx="2">
                  <c:v>4.1706218835273177</c:v>
                </c:pt>
                <c:pt idx="3">
                  <c:v>4.0691773210591897</c:v>
                </c:pt>
                <c:pt idx="4">
                  <c:v>3.8553847575251008</c:v>
                </c:pt>
                <c:pt idx="5">
                  <c:v>3.6873420295041539</c:v>
                </c:pt>
                <c:pt idx="6">
                  <c:v>3.0097598272939488</c:v>
                </c:pt>
                <c:pt idx="7">
                  <c:v>2.9944959806155067</c:v>
                </c:pt>
                <c:pt idx="8">
                  <c:v>2.5356521952103384</c:v>
                </c:pt>
                <c:pt idx="9">
                  <c:v>2.5071255582503467</c:v>
                </c:pt>
              </c:numCache>
            </c:numRef>
          </c:val>
        </c:ser>
        <c:dLbls/>
        <c:marker val="1"/>
        <c:axId val="58840960"/>
        <c:axId val="58842496"/>
      </c:lineChart>
      <c:catAx>
        <c:axId val="58840960"/>
        <c:scaling>
          <c:orientation val="minMax"/>
        </c:scaling>
        <c:axPos val="b"/>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60000000" vert="horz"/>
          <a:lstStyle/>
          <a:p>
            <a:pPr>
              <a:defRPr/>
            </a:pPr>
            <a:endParaRPr lang="it-IT"/>
          </a:p>
        </c:txPr>
        <c:crossAx val="58842496"/>
        <c:crosses val="autoZero"/>
        <c:auto val="1"/>
        <c:lblAlgn val="ctr"/>
        <c:lblOffset val="0"/>
        <c:tickLblSkip val="1"/>
      </c:catAx>
      <c:valAx>
        <c:axId val="58842496"/>
        <c:scaling>
          <c:orientation val="minMax"/>
        </c:scaling>
        <c:axPos val="l"/>
        <c:majorGridlines>
          <c:spPr>
            <a:ln w="9525" cmpd="sng">
              <a:solidFill>
                <a:srgbClr val="C8C8C8"/>
              </a:solidFill>
              <a:prstDash val="solid"/>
            </a:ln>
          </c:spPr>
        </c:majorGridlines>
        <c:numFmt formatCode="#,##0.0"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8840960"/>
        <c:crosses val="autoZero"/>
        <c:crossBetween val="between"/>
      </c:valAx>
      <c:spPr>
        <a:noFill/>
        <a:ln w="25400">
          <a:noFill/>
        </a:ln>
        <a:effectLst/>
        <a:extLst>
          <a:ext uri="{91240B29-F687-4F45-9708-019B960494DF}">
            <a14:hiddenLine xmlns:a14="http://schemas.microsoft.com/office/drawing/2010/main" xmlns:r="http://schemas.openxmlformats.org/officeDocument/2006/relationships" xmlns="">
              <a:noFill/>
              <a:round/>
            </a14:hiddenLine>
          </a:ext>
        </a:extLst>
      </c:spPr>
    </c:plotArea>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userShapes r:id="rId2"/>
</c:chartSpace>
</file>

<file path=ppt/charts/chart27.xml><?xml version="1.0" encoding="utf-8"?>
<c:chartSpace xmlns:c="http://schemas.openxmlformats.org/drawingml/2006/chart" xmlns:a="http://schemas.openxmlformats.org/drawingml/2006/main" xmlns:r="http://schemas.openxmlformats.org/officeDocument/2006/relationships">
  <c:lang val="it-IT"/>
  <c:chart>
    <c:plotArea>
      <c:layout>
        <c:manualLayout>
          <c:layoutTarget val="inner"/>
          <c:xMode val="edge"/>
          <c:yMode val="edge"/>
          <c:x val="4.5878151865886826E-2"/>
          <c:y val="9.864480702643566E-2"/>
          <c:w val="0.91541230936819162"/>
          <c:h val="0.74303489348855756"/>
        </c:manualLayout>
      </c:layout>
      <c:barChart>
        <c:barDir val="col"/>
        <c:grouping val="clustered"/>
        <c:ser>
          <c:idx val="0"/>
          <c:order val="0"/>
          <c:spPr>
            <a:solidFill>
              <a:srgbClr val="037BC1"/>
            </a:solidFill>
            <a:ln w="3175">
              <a:solidFill>
                <a:schemeClr val="tx1"/>
              </a:solidFill>
            </a:ln>
          </c:spPr>
          <c:dPt>
            <c:idx val="0"/>
            <c:spPr>
              <a:solidFill>
                <a:srgbClr val="DA2128"/>
              </a:solidFill>
              <a:ln w="3175">
                <a:solidFill>
                  <a:schemeClr val="tx1"/>
                </a:solidFill>
              </a:ln>
            </c:spPr>
            <c:extLst xmlns:c16r2="http://schemas.microsoft.com/office/drawing/2015/06/chart">
              <c:ext xmlns:c16="http://schemas.microsoft.com/office/drawing/2014/chart" uri="{C3380CC4-5D6E-409C-BE32-E72D297353CC}">
                <c16:uniqueId val="{00000001-0443-4FB7-8180-261634F3BF4C}"/>
              </c:ext>
            </c:extLst>
          </c:dPt>
          <c:dPt>
            <c:idx val="16"/>
            <c:extLst xmlns:c16r2="http://schemas.microsoft.com/office/drawing/2015/06/chart">
              <c:ext xmlns:c16="http://schemas.microsoft.com/office/drawing/2014/chart" uri="{C3380CC4-5D6E-409C-BE32-E72D297353CC}">
                <c16:uniqueId val="{00000002-0443-4FB7-8180-261634F3BF4C}"/>
              </c:ext>
            </c:extLst>
          </c:dPt>
          <c:cat>
            <c:strRef>
              <c:f>'Fig_0-37'!$J$104:$J$132</c:f>
              <c:strCache>
                <c:ptCount val="29"/>
                <c:pt idx="0">
                  <c:v>ITA</c:v>
                </c:pt>
                <c:pt idx="1">
                  <c:v>TUR</c:v>
                </c:pt>
                <c:pt idx="2">
                  <c:v>GRC</c:v>
                </c:pt>
                <c:pt idx="3">
                  <c:v>ESP</c:v>
                </c:pt>
                <c:pt idx="4">
                  <c:v>PRT</c:v>
                </c:pt>
                <c:pt idx="5">
                  <c:v>CHL</c:v>
                </c:pt>
                <c:pt idx="6">
                  <c:v>POL</c:v>
                </c:pt>
                <c:pt idx="7">
                  <c:v>LUX</c:v>
                </c:pt>
                <c:pt idx="8">
                  <c:v>LVA</c:v>
                </c:pt>
                <c:pt idx="9">
                  <c:v>AUT</c:v>
                </c:pt>
                <c:pt idx="10">
                  <c:v>USA</c:v>
                </c:pt>
                <c:pt idx="11">
                  <c:v>EST</c:v>
                </c:pt>
                <c:pt idx="12">
                  <c:v>ISR</c:v>
                </c:pt>
                <c:pt idx="13">
                  <c:v>IRL</c:v>
                </c:pt>
                <c:pt idx="14">
                  <c:v>FRA</c:v>
                </c:pt>
                <c:pt idx="15">
                  <c:v>SVK</c:v>
                </c:pt>
                <c:pt idx="16">
                  <c:v>NOR</c:v>
                </c:pt>
                <c:pt idx="17">
                  <c:v>NLD</c:v>
                </c:pt>
                <c:pt idx="18">
                  <c:v>SVN</c:v>
                </c:pt>
                <c:pt idx="19">
                  <c:v>DEU</c:v>
                </c:pt>
                <c:pt idx="20">
                  <c:v>SWE</c:v>
                </c:pt>
                <c:pt idx="21">
                  <c:v>FIN</c:v>
                </c:pt>
                <c:pt idx="22">
                  <c:v>BEL</c:v>
                </c:pt>
                <c:pt idx="23">
                  <c:v>CZE</c:v>
                </c:pt>
                <c:pt idx="24">
                  <c:v>CAN</c:v>
                </c:pt>
                <c:pt idx="25">
                  <c:v>KOR</c:v>
                </c:pt>
                <c:pt idx="26">
                  <c:v>CHE</c:v>
                </c:pt>
                <c:pt idx="27">
                  <c:v>ISL</c:v>
                </c:pt>
                <c:pt idx="28">
                  <c:v>DNK</c:v>
                </c:pt>
              </c:strCache>
            </c:strRef>
          </c:cat>
          <c:val>
            <c:numRef>
              <c:f>'Fig_0-37'!$L$104:$L$132</c:f>
              <c:numCache>
                <c:formatCode>General</c:formatCode>
                <c:ptCount val="29"/>
                <c:pt idx="0">
                  <c:v>2.5071255582503467</c:v>
                </c:pt>
                <c:pt idx="1">
                  <c:v>2.6711409395973154</c:v>
                </c:pt>
                <c:pt idx="2">
                  <c:v>2.8454981228815477</c:v>
                </c:pt>
                <c:pt idx="3">
                  <c:v>3.4471456621936976</c:v>
                </c:pt>
                <c:pt idx="4">
                  <c:v>4.0754688729823014</c:v>
                </c:pt>
                <c:pt idx="5">
                  <c:v>4.951006744348228</c:v>
                </c:pt>
                <c:pt idx="6">
                  <c:v>5.6971037817662262</c:v>
                </c:pt>
                <c:pt idx="7">
                  <c:v>5.7356101903416441</c:v>
                </c:pt>
                <c:pt idx="8">
                  <c:v>6.163749689054133</c:v>
                </c:pt>
                <c:pt idx="9">
                  <c:v>6.2008393866738931</c:v>
                </c:pt>
                <c:pt idx="10">
                  <c:v>6.4528101897828307</c:v>
                </c:pt>
                <c:pt idx="11">
                  <c:v>6.5641184528052339</c:v>
                </c:pt>
                <c:pt idx="12">
                  <c:v>6.7198693012632482</c:v>
                </c:pt>
                <c:pt idx="13">
                  <c:v>7.3672602102830922</c:v>
                </c:pt>
                <c:pt idx="14">
                  <c:v>7.5421686746987948</c:v>
                </c:pt>
                <c:pt idx="15">
                  <c:v>7.6843127273625766</c:v>
                </c:pt>
                <c:pt idx="16">
                  <c:v>7.6956050501401183</c:v>
                </c:pt>
                <c:pt idx="17">
                  <c:v>8.0459770114942533</c:v>
                </c:pt>
                <c:pt idx="18">
                  <c:v>8.5209472314608661</c:v>
                </c:pt>
                <c:pt idx="19">
                  <c:v>9.0035385704175521</c:v>
                </c:pt>
                <c:pt idx="20">
                  <c:v>9.4228250509471128</c:v>
                </c:pt>
                <c:pt idx="21">
                  <c:v>9.7311658092143709</c:v>
                </c:pt>
                <c:pt idx="22">
                  <c:v>9.8749502016813206</c:v>
                </c:pt>
                <c:pt idx="23">
                  <c:v>10.342226945459782</c:v>
                </c:pt>
                <c:pt idx="24">
                  <c:v>10.653640993127681</c:v>
                </c:pt>
                <c:pt idx="25">
                  <c:v>10.942314876402039</c:v>
                </c:pt>
                <c:pt idx="26">
                  <c:v>10.953231270650964</c:v>
                </c:pt>
                <c:pt idx="27">
                  <c:v>11.148031552684118</c:v>
                </c:pt>
                <c:pt idx="28">
                  <c:v>12.427909303979144</c:v>
                </c:pt>
              </c:numCache>
            </c:numRef>
          </c:val>
          <c:extLst xmlns:c16r2="http://schemas.microsoft.com/office/drawing/2015/06/chart">
            <c:ext xmlns:c16="http://schemas.microsoft.com/office/drawing/2014/chart" uri="{C3380CC4-5D6E-409C-BE32-E72D297353CC}">
              <c16:uniqueId val="{00000003-0443-4FB7-8180-261634F3BF4C}"/>
            </c:ext>
          </c:extLst>
        </c:ser>
        <c:dLbls/>
        <c:gapWidth val="100"/>
        <c:axId val="58817152"/>
        <c:axId val="58835328"/>
      </c:barChart>
      <c:scatterChart>
        <c:scatterStyle val="lineMarker"/>
        <c:ser>
          <c:idx val="1"/>
          <c:order val="1"/>
          <c:tx>
            <c:v>OECDGraphFakeSeries</c:v>
          </c:tx>
          <c:spPr>
            <a:ln w="28575">
              <a:noFill/>
            </a:ln>
          </c:spPr>
          <c:marker>
            <c:symbol val="x"/>
            <c:size val="2"/>
          </c:marker>
          <c:extLst xmlns:c16r2="http://schemas.microsoft.com/office/drawing/2015/06/chart">
            <c:ext xmlns:c16="http://schemas.microsoft.com/office/drawing/2014/chart" uri="{C3380CC4-5D6E-409C-BE32-E72D297353CC}">
              <c16:uniqueId val="{00000004-0443-4FB7-8180-261634F3BF4C}"/>
            </c:ext>
          </c:extLst>
        </c:ser>
        <c:dLbls/>
        <c:axId val="58838400"/>
        <c:axId val="58836864"/>
      </c:scatterChart>
      <c:catAx>
        <c:axId val="58817152"/>
        <c:scaling>
          <c:orientation val="minMax"/>
        </c:scaling>
        <c:axPos val="b"/>
        <c:numFmt formatCode="General" sourceLinked="1"/>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5400000" vert="horz"/>
          <a:lstStyle/>
          <a:p>
            <a:pPr>
              <a:defRPr/>
            </a:pPr>
            <a:endParaRPr lang="it-IT"/>
          </a:p>
        </c:txPr>
        <c:crossAx val="58835328"/>
        <c:crosses val="autoZero"/>
        <c:auto val="1"/>
        <c:lblAlgn val="ctr"/>
        <c:lblOffset val="100"/>
        <c:noMultiLvlLbl val="1"/>
      </c:catAx>
      <c:valAx>
        <c:axId val="58835328"/>
        <c:scaling>
          <c:orientation val="minMax"/>
          <c:min val="0"/>
        </c:scaling>
        <c:axPos val="l"/>
        <c:majorGridlines>
          <c:spPr>
            <a:ln w="9525" cmpd="sng">
              <a:solidFill>
                <a:srgbClr val="C8C8C8"/>
              </a:solidFill>
              <a:prstDash val="solid"/>
            </a:ln>
          </c:spPr>
        </c:majorGridlines>
        <c:numFmt formatCode="General"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8817152"/>
        <c:crosses val="autoZero"/>
        <c:crossBetween val="between"/>
      </c:valAx>
      <c:valAx>
        <c:axId val="58836864"/>
        <c:scaling>
          <c:orientation val="minMax"/>
          <c:max val="14"/>
          <c:min val="0"/>
        </c:scaling>
        <c:axPos val="r"/>
        <c:numFmt formatCode="0"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8838400"/>
        <c:crosses val="max"/>
        <c:crossBetween val="midCat"/>
        <c:majorUnit val="2"/>
        <c:minorUnit val="0.4"/>
      </c:valAx>
      <c:valAx>
        <c:axId val="58838400"/>
        <c:scaling>
          <c:orientation val="minMax"/>
        </c:scaling>
        <c:delete val="1"/>
        <c:axPos val="b"/>
        <c:tickLblPos val="none"/>
        <c:crossAx val="58836864"/>
        <c:crosses val="autoZero"/>
        <c:crossBetween val="midCat"/>
      </c:valAx>
      <c:spPr>
        <a:solidFill>
          <a:srgbClr val="FFFFFF"/>
        </a:solid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plotVisOnly val="1"/>
    <c:dispBlanksAs val="gap"/>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lang val="it-IT"/>
  <c:chart>
    <c:autoTitleDeleted val="1"/>
    <c:plotArea>
      <c:layout>
        <c:manualLayout>
          <c:layoutTarget val="inner"/>
          <c:xMode val="edge"/>
          <c:yMode val="edge"/>
          <c:x val="3.3020347276228573E-2"/>
          <c:y val="6.2242333237545196E-2"/>
          <c:w val="0.91952312011628323"/>
          <c:h val="0.87054959465421178"/>
        </c:manualLayout>
      </c:layout>
      <c:lineChart>
        <c:grouping val="standard"/>
        <c:ser>
          <c:idx val="0"/>
          <c:order val="0"/>
          <c:tx>
            <c:strRef>
              <c:f>'Fig_0-4'!$Y$3</c:f>
              <c:strCache>
                <c:ptCount val="1"/>
                <c:pt idx="0">
                  <c:v>Total fixed investment</c:v>
                </c:pt>
              </c:strCache>
            </c:strRef>
          </c:tx>
          <c:spPr>
            <a:ln w="31750" cap="rnd" cmpd="sng" algn="ctr">
              <a:solidFill>
                <a:srgbClr val="037BC1"/>
              </a:solidFill>
              <a:prstDash val="solid"/>
              <a:round/>
            </a:ln>
            <a:effectLst/>
          </c:spPr>
          <c:marker>
            <c:symbol val="none"/>
          </c:marker>
          <c:cat>
            <c:numRef>
              <c:f>'Fig_0-4'!$B$20:$B$87</c:f>
              <c:numCache>
                <c:formatCode>General</c:formatCode>
                <c:ptCount val="68"/>
                <c:pt idx="0">
                  <c:v>2000</c:v>
                </c:pt>
                <c:pt idx="4">
                  <c:v>2001</c:v>
                </c:pt>
                <c:pt idx="8">
                  <c:v>2002</c:v>
                </c:pt>
                <c:pt idx="12">
                  <c:v>2003</c:v>
                </c:pt>
                <c:pt idx="16">
                  <c:v>2004</c:v>
                </c:pt>
                <c:pt idx="20">
                  <c:v>2005</c:v>
                </c:pt>
                <c:pt idx="24">
                  <c:v>2006</c:v>
                </c:pt>
                <c:pt idx="28">
                  <c:v>2007</c:v>
                </c:pt>
                <c:pt idx="32">
                  <c:v>2008</c:v>
                </c:pt>
                <c:pt idx="36">
                  <c:v>2009</c:v>
                </c:pt>
                <c:pt idx="40">
                  <c:v>2010</c:v>
                </c:pt>
                <c:pt idx="44">
                  <c:v>2011</c:v>
                </c:pt>
                <c:pt idx="48">
                  <c:v>2012</c:v>
                </c:pt>
                <c:pt idx="52">
                  <c:v>2013</c:v>
                </c:pt>
                <c:pt idx="56">
                  <c:v>2014</c:v>
                </c:pt>
                <c:pt idx="60">
                  <c:v>2015</c:v>
                </c:pt>
                <c:pt idx="64">
                  <c:v>2016</c:v>
                </c:pt>
              </c:numCache>
            </c:numRef>
          </c:cat>
          <c:val>
            <c:numRef>
              <c:f>'Fig_0-4'!$Y$20:$Y$87</c:f>
              <c:numCache>
                <c:formatCode>0.0</c:formatCode>
                <c:ptCount val="68"/>
                <c:pt idx="0">
                  <c:v>8.5705027682192245</c:v>
                </c:pt>
                <c:pt idx="1">
                  <c:v>7.5808819839516381</c:v>
                </c:pt>
                <c:pt idx="2">
                  <c:v>7.401672175002429</c:v>
                </c:pt>
                <c:pt idx="3">
                  <c:v>4.6500765808390687</c:v>
                </c:pt>
                <c:pt idx="4">
                  <c:v>3.3587661688101451</c:v>
                </c:pt>
                <c:pt idx="5">
                  <c:v>3.4017078401043626</c:v>
                </c:pt>
                <c:pt idx="6">
                  <c:v>1.5279897264173892</c:v>
                </c:pt>
                <c:pt idx="7">
                  <c:v>3.0767760018780344</c:v>
                </c:pt>
                <c:pt idx="8">
                  <c:v>2.8020347871106299</c:v>
                </c:pt>
                <c:pt idx="9">
                  <c:v>1.6328069379079935</c:v>
                </c:pt>
                <c:pt idx="10">
                  <c:v>5.2423957348930692</c:v>
                </c:pt>
                <c:pt idx="11">
                  <c:v>7.2059777237331044</c:v>
                </c:pt>
                <c:pt idx="12">
                  <c:v>1.3137994465714398</c:v>
                </c:pt>
                <c:pt idx="13">
                  <c:v>1.6793918572117095</c:v>
                </c:pt>
                <c:pt idx="14">
                  <c:v>-0.74852879326460242</c:v>
                </c:pt>
                <c:pt idx="15">
                  <c:v>-2.8354458683325641</c:v>
                </c:pt>
                <c:pt idx="16">
                  <c:v>1.7892210632036718</c:v>
                </c:pt>
                <c:pt idx="17">
                  <c:v>2.3251626532648779</c:v>
                </c:pt>
                <c:pt idx="18">
                  <c:v>1.2582053544944347</c:v>
                </c:pt>
                <c:pt idx="19">
                  <c:v>1.5517880085861302</c:v>
                </c:pt>
                <c:pt idx="20">
                  <c:v>0.48000979899662788</c:v>
                </c:pt>
                <c:pt idx="21">
                  <c:v>1.6759105365281581</c:v>
                </c:pt>
                <c:pt idx="22">
                  <c:v>3.0826835678545943</c:v>
                </c:pt>
                <c:pt idx="23">
                  <c:v>2.7753077358531053</c:v>
                </c:pt>
                <c:pt idx="24">
                  <c:v>4.6474325289042921</c:v>
                </c:pt>
                <c:pt idx="25">
                  <c:v>2.6255796089802441</c:v>
                </c:pt>
                <c:pt idx="26">
                  <c:v>1.6782667850778976</c:v>
                </c:pt>
                <c:pt idx="27">
                  <c:v>4.4995774435864222</c:v>
                </c:pt>
                <c:pt idx="28">
                  <c:v>3.2473345959459734</c:v>
                </c:pt>
                <c:pt idx="29">
                  <c:v>2.0836839942649066</c:v>
                </c:pt>
                <c:pt idx="30">
                  <c:v>1.5032472779945572</c:v>
                </c:pt>
                <c:pt idx="31">
                  <c:v>-1.359712037693084</c:v>
                </c:pt>
                <c:pt idx="32">
                  <c:v>-1.0028093543732908</c:v>
                </c:pt>
                <c:pt idx="33">
                  <c:v>-1.4079525043403041</c:v>
                </c:pt>
                <c:pt idx="34">
                  <c:v>-2.9550458046678769</c:v>
                </c:pt>
                <c:pt idx="35">
                  <c:v>-7.3177716543627369</c:v>
                </c:pt>
                <c:pt idx="36">
                  <c:v>-11.57258933184902</c:v>
                </c:pt>
                <c:pt idx="37">
                  <c:v>-11.477590796069451</c:v>
                </c:pt>
                <c:pt idx="38">
                  <c:v>-10.454848899009942</c:v>
                </c:pt>
                <c:pt idx="39">
                  <c:v>-6.0734915789108612</c:v>
                </c:pt>
                <c:pt idx="40">
                  <c:v>-3.2417987553498011</c:v>
                </c:pt>
                <c:pt idx="41">
                  <c:v>-0.36096821417231922</c:v>
                </c:pt>
                <c:pt idx="42">
                  <c:v>0.627891508447598</c:v>
                </c:pt>
                <c:pt idx="43">
                  <c:v>0.62436423603073898</c:v>
                </c:pt>
                <c:pt idx="44">
                  <c:v>0.62030135177719714</c:v>
                </c:pt>
                <c:pt idx="45">
                  <c:v>-0.68076422329936825</c:v>
                </c:pt>
                <c:pt idx="46">
                  <c:v>-2.1944221247003903</c:v>
                </c:pt>
                <c:pt idx="47">
                  <c:v>-4.391127098902281</c:v>
                </c:pt>
                <c:pt idx="48">
                  <c:v>-8.5757085161791711</c:v>
                </c:pt>
                <c:pt idx="49">
                  <c:v>-9.4329120065289729</c:v>
                </c:pt>
                <c:pt idx="50">
                  <c:v>-9.7645422365667773</c:v>
                </c:pt>
                <c:pt idx="51">
                  <c:v>-9.7211428754380371</c:v>
                </c:pt>
                <c:pt idx="52">
                  <c:v>-8.0806650309156787</c:v>
                </c:pt>
                <c:pt idx="53">
                  <c:v>-7.2127015367646425</c:v>
                </c:pt>
                <c:pt idx="54">
                  <c:v>-5.6054193679023516</c:v>
                </c:pt>
                <c:pt idx="55">
                  <c:v>-5.5121593770202306</c:v>
                </c:pt>
                <c:pt idx="56">
                  <c:v>-2.6412461099769136</c:v>
                </c:pt>
                <c:pt idx="57">
                  <c:v>-2.9004643690203946</c:v>
                </c:pt>
                <c:pt idx="58">
                  <c:v>-3.8165184602052533</c:v>
                </c:pt>
                <c:pt idx="59">
                  <c:v>-2.1385019646773866</c:v>
                </c:pt>
                <c:pt idx="60">
                  <c:v>-0.31704205819128584</c:v>
                </c:pt>
                <c:pt idx="61">
                  <c:v>0.33121430898923621</c:v>
                </c:pt>
                <c:pt idx="62">
                  <c:v>1.7458458643123231</c:v>
                </c:pt>
                <c:pt idx="63">
                  <c:v>2.4883725657771416</c:v>
                </c:pt>
                <c:pt idx="64">
                  <c:v>2.1136194980042151</c:v>
                </c:pt>
                <c:pt idx="65">
                  <c:v>1.9241062149901067</c:v>
                </c:pt>
                <c:pt idx="66">
                  <c:v>2.3027813415623215</c:v>
                </c:pt>
              </c:numCache>
            </c:numRef>
          </c:val>
          <c:extLst xmlns:c16r2="http://schemas.microsoft.com/office/drawing/2015/06/chart">
            <c:ext xmlns:c16="http://schemas.microsoft.com/office/drawing/2014/chart" uri="{C3380CC4-5D6E-409C-BE32-E72D297353CC}">
              <c16:uniqueId val="{00000000-A814-4216-81B0-D86A2466774B}"/>
            </c:ext>
          </c:extLst>
        </c:ser>
        <c:ser>
          <c:idx val="1"/>
          <c:order val="1"/>
          <c:tx>
            <c:strRef>
              <c:f>'Fig_0-4'!$Z$3</c:f>
              <c:strCache>
                <c:ptCount val="1"/>
                <c:pt idx="0">
                  <c:v>Private consumption</c:v>
                </c:pt>
              </c:strCache>
            </c:strRef>
          </c:tx>
          <c:spPr>
            <a:ln w="31750" cap="rnd" cmpd="sng" algn="ctr">
              <a:solidFill>
                <a:srgbClr val="DA2128"/>
              </a:solidFill>
              <a:prstDash val="solid"/>
              <a:round/>
            </a:ln>
            <a:effectLst/>
          </c:spPr>
          <c:marker>
            <c:symbol val="none"/>
          </c:marker>
          <c:cat>
            <c:numRef>
              <c:f>'Fig_0-4'!$B$20:$B$87</c:f>
              <c:numCache>
                <c:formatCode>General</c:formatCode>
                <c:ptCount val="68"/>
                <c:pt idx="0">
                  <c:v>2000</c:v>
                </c:pt>
                <c:pt idx="4">
                  <c:v>2001</c:v>
                </c:pt>
                <c:pt idx="8">
                  <c:v>2002</c:v>
                </c:pt>
                <c:pt idx="12">
                  <c:v>2003</c:v>
                </c:pt>
                <c:pt idx="16">
                  <c:v>2004</c:v>
                </c:pt>
                <c:pt idx="20">
                  <c:v>2005</c:v>
                </c:pt>
                <c:pt idx="24">
                  <c:v>2006</c:v>
                </c:pt>
                <c:pt idx="28">
                  <c:v>2007</c:v>
                </c:pt>
                <c:pt idx="32">
                  <c:v>2008</c:v>
                </c:pt>
                <c:pt idx="36">
                  <c:v>2009</c:v>
                </c:pt>
                <c:pt idx="40">
                  <c:v>2010</c:v>
                </c:pt>
                <c:pt idx="44">
                  <c:v>2011</c:v>
                </c:pt>
                <c:pt idx="48">
                  <c:v>2012</c:v>
                </c:pt>
                <c:pt idx="52">
                  <c:v>2013</c:v>
                </c:pt>
                <c:pt idx="56">
                  <c:v>2014</c:v>
                </c:pt>
                <c:pt idx="60">
                  <c:v>2015</c:v>
                </c:pt>
                <c:pt idx="64">
                  <c:v>2016</c:v>
                </c:pt>
              </c:numCache>
            </c:numRef>
          </c:cat>
          <c:val>
            <c:numRef>
              <c:f>'Fig_0-4'!$Z$20:$Z$87</c:f>
              <c:numCache>
                <c:formatCode>0.0</c:formatCode>
                <c:ptCount val="68"/>
                <c:pt idx="0">
                  <c:v>2.236018895734015</c:v>
                </c:pt>
                <c:pt idx="1">
                  <c:v>2.4412931455428888</c:v>
                </c:pt>
                <c:pt idx="2">
                  <c:v>1.9566855653182951</c:v>
                </c:pt>
                <c:pt idx="3">
                  <c:v>2.3325429742147672</c:v>
                </c:pt>
                <c:pt idx="4">
                  <c:v>2.4594925845612177</c:v>
                </c:pt>
                <c:pt idx="5">
                  <c:v>0.92526743684380197</c:v>
                </c:pt>
                <c:pt idx="6">
                  <c:v>1.4690819317242367E-2</c:v>
                </c:pt>
                <c:pt idx="7">
                  <c:v>-0.62302221100886135</c:v>
                </c:pt>
                <c:pt idx="8">
                  <c:v>-0.54207240194198414</c:v>
                </c:pt>
                <c:pt idx="9">
                  <c:v>-0.49091824646709808</c:v>
                </c:pt>
                <c:pt idx="10">
                  <c:v>0.3023448567802679</c:v>
                </c:pt>
                <c:pt idx="11">
                  <c:v>0.90395520704062982</c:v>
                </c:pt>
                <c:pt idx="12">
                  <c:v>0.58439524089242123</c:v>
                </c:pt>
                <c:pt idx="13">
                  <c:v>1.1900027453509487</c:v>
                </c:pt>
                <c:pt idx="14">
                  <c:v>1.0738112975246401</c:v>
                </c:pt>
                <c:pt idx="15">
                  <c:v>0.41848841775746787</c:v>
                </c:pt>
                <c:pt idx="16">
                  <c:v>0.85917770959256234</c:v>
                </c:pt>
                <c:pt idx="17">
                  <c:v>0.87275606556851415</c:v>
                </c:pt>
                <c:pt idx="18">
                  <c:v>0.71012803015242387</c:v>
                </c:pt>
                <c:pt idx="19">
                  <c:v>1.3558773150394774</c:v>
                </c:pt>
                <c:pt idx="20">
                  <c:v>0.76263962659000073</c:v>
                </c:pt>
                <c:pt idx="21">
                  <c:v>1.2621856707017767</c:v>
                </c:pt>
                <c:pt idx="22">
                  <c:v>1.9016397954290774</c:v>
                </c:pt>
                <c:pt idx="23">
                  <c:v>1.4160422554884364</c:v>
                </c:pt>
                <c:pt idx="24">
                  <c:v>2.0348505055201467</c:v>
                </c:pt>
                <c:pt idx="25">
                  <c:v>1.2446734349393029</c:v>
                </c:pt>
                <c:pt idx="26">
                  <c:v>1.0786054115814239</c:v>
                </c:pt>
                <c:pt idx="27">
                  <c:v>1.3737841160998077</c:v>
                </c:pt>
                <c:pt idx="28">
                  <c:v>1.4865081672339686</c:v>
                </c:pt>
                <c:pt idx="29">
                  <c:v>1.8292876844099304</c:v>
                </c:pt>
                <c:pt idx="30">
                  <c:v>1.0350035265162651</c:v>
                </c:pt>
                <c:pt idx="31">
                  <c:v>0.36335332245716057</c:v>
                </c:pt>
                <c:pt idx="32">
                  <c:v>-0.34143621549131975</c:v>
                </c:pt>
                <c:pt idx="33">
                  <c:v>-0.86569136553853476</c:v>
                </c:pt>
                <c:pt idx="34">
                  <c:v>-1.5397435451907748</c:v>
                </c:pt>
                <c:pt idx="35">
                  <c:v>-1.7983799643863212</c:v>
                </c:pt>
                <c:pt idx="36">
                  <c:v>-2.45671590573735</c:v>
                </c:pt>
                <c:pt idx="37">
                  <c:v>-2.2020831476009977</c:v>
                </c:pt>
                <c:pt idx="38">
                  <c:v>-1.2309407091365634</c:v>
                </c:pt>
                <c:pt idx="39">
                  <c:v>-9.9842625520618636E-2</c:v>
                </c:pt>
                <c:pt idx="40">
                  <c:v>0.78232295089037951</c:v>
                </c:pt>
                <c:pt idx="41">
                  <c:v>1.0020156871222152</c:v>
                </c:pt>
                <c:pt idx="42">
                  <c:v>1.632801601763556</c:v>
                </c:pt>
                <c:pt idx="43">
                  <c:v>1.4049530544037572</c:v>
                </c:pt>
                <c:pt idx="44">
                  <c:v>1.2522092765492763</c:v>
                </c:pt>
                <c:pt idx="45">
                  <c:v>1.0142835901528313</c:v>
                </c:pt>
                <c:pt idx="46">
                  <c:v>-0.12371042435618264</c:v>
                </c:pt>
                <c:pt idx="47">
                  <c:v>-2.2266436025376701</c:v>
                </c:pt>
                <c:pt idx="48">
                  <c:v>-3.6067569099178849</c:v>
                </c:pt>
                <c:pt idx="49">
                  <c:v>-4.156845103055506</c:v>
                </c:pt>
                <c:pt idx="50">
                  <c:v>-4.5099001386720623</c:v>
                </c:pt>
                <c:pt idx="51">
                  <c:v>-3.5944588068105849</c:v>
                </c:pt>
                <c:pt idx="52">
                  <c:v>-3.1352727000313667</c:v>
                </c:pt>
                <c:pt idx="53">
                  <c:v>-3.0405015936658124</c:v>
                </c:pt>
                <c:pt idx="54">
                  <c:v>-2.2319459120189067</c:v>
                </c:pt>
                <c:pt idx="55">
                  <c:v>-1.3064882230427013</c:v>
                </c:pt>
                <c:pt idx="56">
                  <c:v>-6.2668805103061054E-2</c:v>
                </c:pt>
                <c:pt idx="57">
                  <c:v>0.46856244026325383</c:v>
                </c:pt>
                <c:pt idx="58">
                  <c:v>0.53579539317270009</c:v>
                </c:pt>
                <c:pt idx="59">
                  <c:v>0.77526260963955984</c:v>
                </c:pt>
                <c:pt idx="60">
                  <c:v>0.9093515321776825</c:v>
                </c:pt>
                <c:pt idx="61">
                  <c:v>1.4508847596708561</c:v>
                </c:pt>
                <c:pt idx="62">
                  <c:v>1.9038226469016539</c:v>
                </c:pt>
                <c:pt idx="63">
                  <c:v>1.8449023843531975</c:v>
                </c:pt>
                <c:pt idx="64">
                  <c:v>2.0210706579723912</c:v>
                </c:pt>
                <c:pt idx="65">
                  <c:v>1.5411416499273578</c:v>
                </c:pt>
                <c:pt idx="66">
                  <c:v>1.1031803101483328</c:v>
                </c:pt>
              </c:numCache>
            </c:numRef>
          </c:val>
          <c:extLst xmlns:c16r2="http://schemas.microsoft.com/office/drawing/2015/06/chart">
            <c:ext xmlns:c16="http://schemas.microsoft.com/office/drawing/2014/chart" uri="{C3380CC4-5D6E-409C-BE32-E72D297353CC}">
              <c16:uniqueId val="{00000001-A814-4216-81B0-D86A2466774B}"/>
            </c:ext>
          </c:extLst>
        </c:ser>
        <c:dLbls/>
        <c:marker val="1"/>
        <c:axId val="53866496"/>
        <c:axId val="53868032"/>
      </c:lineChart>
      <c:catAx>
        <c:axId val="53866496"/>
        <c:scaling>
          <c:orientation val="minMax"/>
        </c:scaling>
        <c:axPos val="b"/>
        <c:numFmt formatCode="General" sourceLinked="1"/>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60000000" vert="horz"/>
          <a:lstStyle/>
          <a:p>
            <a:pPr>
              <a:defRPr/>
            </a:pPr>
            <a:endParaRPr lang="it-IT"/>
          </a:p>
        </c:txPr>
        <c:crossAx val="53868032"/>
        <c:crosses val="autoZero"/>
        <c:auto val="1"/>
        <c:lblAlgn val="ctr"/>
        <c:lblOffset val="0"/>
        <c:tickLblSkip val="8"/>
        <c:tickMarkSkip val="8"/>
      </c:catAx>
      <c:valAx>
        <c:axId val="53868032"/>
        <c:scaling>
          <c:orientation val="minMax"/>
          <c:max val="10"/>
          <c:min val="-12"/>
        </c:scaling>
        <c:axPos val="l"/>
        <c:majorGridlines>
          <c:spPr>
            <a:ln w="9525" cmpd="sng">
              <a:solidFill>
                <a:srgbClr val="C8C8C8"/>
              </a:solidFill>
              <a:prstDash val="solid"/>
            </a:ln>
          </c:spPr>
        </c:majorGridlines>
        <c:numFmt formatCode="General"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3866496"/>
        <c:crosses val="autoZero"/>
        <c:crossBetween val="between"/>
        <c:majorUnit val="4"/>
      </c:valAx>
      <c:spPr>
        <a:solidFill>
          <a:srgbClr val="FFFFFF"/>
        </a:solid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legend>
      <c:legendPos val="r"/>
      <c:layout>
        <c:manualLayout>
          <c:xMode val="edge"/>
          <c:yMode val="edge"/>
          <c:x val="0.28040231908225083"/>
          <c:y val="3.2129198450642931E-4"/>
          <c:w val="0.6982909023154974"/>
          <c:h val="0.13455310893546499"/>
        </c:manualLayout>
      </c:layout>
      <c:overlay val="1"/>
      <c:spPr>
        <a:noFill/>
        <a:ln>
          <a:noFill/>
          <a:round/>
        </a:ln>
        <a:effectLst/>
        <a:extLst>
          <a:ext uri="{91240B29-F687-4F45-9708-019B960494DF}">
            <a14:hiddenLine xmlns:a14="http://schemas.microsoft.com/office/drawing/2010/main" xmlns:r="http://schemas.openxmlformats.org/officeDocument/2006/relationships" xmlns="">
              <a:noFill/>
              <a:round/>
            </a14:hiddenLine>
          </a:ext>
        </a:extLst>
      </c:sp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it-IT"/>
  <c:chart>
    <c:autoTitleDeleted val="1"/>
    <c:plotArea>
      <c:layout>
        <c:manualLayout>
          <c:layoutTarget val="inner"/>
          <c:xMode val="edge"/>
          <c:yMode val="edge"/>
          <c:x val="5.403161809018437E-2"/>
          <c:y val="9.5730985798756066E-2"/>
          <c:w val="0.94378219705634103"/>
          <c:h val="0.8421321793169364"/>
        </c:manualLayout>
      </c:layout>
      <c:lineChart>
        <c:grouping val="standard"/>
        <c:ser>
          <c:idx val="0"/>
          <c:order val="0"/>
          <c:tx>
            <c:strRef>
              <c:f>Sheet1!$B$8</c:f>
              <c:strCache>
                <c:ptCount val="1"/>
                <c:pt idx="0">
                  <c:v>Value</c:v>
                </c:pt>
              </c:strCache>
            </c:strRef>
          </c:tx>
          <c:spPr>
            <a:ln w="28575" cap="rnd" cmpd="sng" algn="ctr">
              <a:solidFill>
                <a:srgbClr val="DA2128"/>
              </a:solidFill>
              <a:prstDash val="solid"/>
              <a:round/>
            </a:ln>
            <a:effectLst/>
          </c:spPr>
          <c:marker>
            <c:symbol val="none"/>
          </c:marker>
          <c:cat>
            <c:numRef>
              <c:f>Sheet1!$A$9:$A$20</c:f>
              <c:numCache>
                <c:formatCode>General</c:formatCode>
                <c:ptCount val="12"/>
                <c:pt idx="0">
                  <c:v>2007</c:v>
                </c:pt>
                <c:pt idx="1">
                  <c:v>2008</c:v>
                </c:pt>
                <c:pt idx="2">
                  <c:v>2009</c:v>
                </c:pt>
                <c:pt idx="3">
                  <c:v>2010</c:v>
                </c:pt>
                <c:pt idx="4">
                  <c:v>2011</c:v>
                </c:pt>
                <c:pt idx="5">
                  <c:v>2012</c:v>
                </c:pt>
                <c:pt idx="6">
                  <c:v>2013</c:v>
                </c:pt>
                <c:pt idx="7">
                  <c:v>2014</c:v>
                </c:pt>
                <c:pt idx="8">
                  <c:v>2015</c:v>
                </c:pt>
                <c:pt idx="9">
                  <c:v>2016</c:v>
                </c:pt>
                <c:pt idx="10">
                  <c:v>2017</c:v>
                </c:pt>
                <c:pt idx="11">
                  <c:v>2018</c:v>
                </c:pt>
              </c:numCache>
            </c:numRef>
          </c:cat>
          <c:val>
            <c:numRef>
              <c:f>Sheet1!$B$9:$B$20</c:f>
              <c:numCache>
                <c:formatCode>General</c:formatCode>
                <c:ptCount val="12"/>
                <c:pt idx="0">
                  <c:v>-2.8851119389000002</c:v>
                </c:pt>
                <c:pt idx="1">
                  <c:v>-3.2921271720000003</c:v>
                </c:pt>
                <c:pt idx="2">
                  <c:v>-2.8926735360999993</c:v>
                </c:pt>
                <c:pt idx="3">
                  <c:v>-2.7291866201000001</c:v>
                </c:pt>
                <c:pt idx="4">
                  <c:v>-2.5536559500999996</c:v>
                </c:pt>
                <c:pt idx="5">
                  <c:v>-0.32311093090000004</c:v>
                </c:pt>
                <c:pt idx="6">
                  <c:v>0.6538478106000003</c:v>
                </c:pt>
                <c:pt idx="7">
                  <c:v>0.13617499450000001</c:v>
                </c:pt>
                <c:pt idx="8">
                  <c:v>6.4061222700000003E-2</c:v>
                </c:pt>
              </c:numCache>
            </c:numRef>
          </c:val>
        </c:ser>
        <c:ser>
          <c:idx val="1"/>
          <c:order val="1"/>
          <c:tx>
            <c:strRef>
              <c:f>Sheet1!$C$8</c:f>
              <c:strCache>
                <c:ptCount val="1"/>
              </c:strCache>
            </c:strRef>
          </c:tx>
          <c:spPr>
            <a:ln>
              <a:solidFill>
                <a:srgbClr val="DA2128"/>
              </a:solidFill>
              <a:prstDash val="sysDash"/>
            </a:ln>
          </c:spPr>
          <c:marker>
            <c:symbol val="none"/>
          </c:marker>
          <c:cat>
            <c:numRef>
              <c:f>Sheet1!$A$9:$A$20</c:f>
              <c:numCache>
                <c:formatCode>General</c:formatCode>
                <c:ptCount val="12"/>
                <c:pt idx="0">
                  <c:v>2007</c:v>
                </c:pt>
                <c:pt idx="1">
                  <c:v>2008</c:v>
                </c:pt>
                <c:pt idx="2">
                  <c:v>2009</c:v>
                </c:pt>
                <c:pt idx="3">
                  <c:v>2010</c:v>
                </c:pt>
                <c:pt idx="4">
                  <c:v>2011</c:v>
                </c:pt>
                <c:pt idx="5">
                  <c:v>2012</c:v>
                </c:pt>
                <c:pt idx="6">
                  <c:v>2013</c:v>
                </c:pt>
                <c:pt idx="7">
                  <c:v>2014</c:v>
                </c:pt>
                <c:pt idx="8">
                  <c:v>2015</c:v>
                </c:pt>
                <c:pt idx="9">
                  <c:v>2016</c:v>
                </c:pt>
                <c:pt idx="10">
                  <c:v>2017</c:v>
                </c:pt>
                <c:pt idx="11">
                  <c:v>2018</c:v>
                </c:pt>
              </c:numCache>
            </c:numRef>
          </c:cat>
          <c:val>
            <c:numRef>
              <c:f>Sheet1!$C$9:$C$20</c:f>
              <c:numCache>
                <c:formatCode>General</c:formatCode>
                <c:ptCount val="12"/>
                <c:pt idx="8">
                  <c:v>6.4061222700000003E-2</c:v>
                </c:pt>
                <c:pt idx="9">
                  <c:v>-0.20955006030000001</c:v>
                </c:pt>
                <c:pt idx="10">
                  <c:v>-0.7133685582</c:v>
                </c:pt>
                <c:pt idx="11">
                  <c:v>-1.1324862013999999</c:v>
                </c:pt>
              </c:numCache>
            </c:numRef>
          </c:val>
        </c:ser>
        <c:dLbls/>
        <c:marker val="1"/>
        <c:axId val="54302976"/>
        <c:axId val="54304768"/>
      </c:lineChart>
      <c:catAx>
        <c:axId val="54302976"/>
        <c:scaling>
          <c:orientation val="minMax"/>
        </c:scaling>
        <c:axPos val="b"/>
        <c:numFmt formatCode="General" sourceLinked="1"/>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60000000" vert="horz"/>
          <a:lstStyle/>
          <a:p>
            <a:pPr>
              <a:defRPr/>
            </a:pPr>
            <a:endParaRPr lang="it-IT"/>
          </a:p>
        </c:txPr>
        <c:crossAx val="54304768"/>
        <c:crosses val="autoZero"/>
        <c:auto val="1"/>
        <c:lblAlgn val="ctr"/>
        <c:lblOffset val="0"/>
        <c:tickLblSkip val="1"/>
      </c:catAx>
      <c:valAx>
        <c:axId val="54304768"/>
        <c:scaling>
          <c:orientation val="minMax"/>
          <c:max val="1"/>
          <c:min val="-4"/>
        </c:scaling>
        <c:axPos val="l"/>
        <c:majorGridlines>
          <c:spPr>
            <a:ln w="9525" cmpd="sng">
              <a:solidFill>
                <a:srgbClr val="C8C8C8"/>
              </a:solidFill>
              <a:prstDash val="solid"/>
            </a:ln>
          </c:spPr>
        </c:majorGridlines>
        <c:numFmt formatCode="#,##0.0"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4302976"/>
        <c:crosses val="autoZero"/>
        <c:crossBetween val="between"/>
      </c:valAx>
      <c:spPr>
        <a:solidFill>
          <a:srgbClr val="FFFFFF"/>
        </a:solid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lang val="it-IT"/>
  <c:chart>
    <c:autoTitleDeleted val="1"/>
    <c:plotArea>
      <c:layout>
        <c:manualLayout>
          <c:layoutTarget val="inner"/>
          <c:xMode val="edge"/>
          <c:yMode val="edge"/>
          <c:x val="4.4932591517467986E-2"/>
          <c:y val="0.11414228002217955"/>
          <c:w val="0.91660835587464107"/>
          <c:h val="0.81842384096611187"/>
        </c:manualLayout>
      </c:layout>
      <c:barChart>
        <c:barDir val="col"/>
        <c:grouping val="clustered"/>
        <c:ser>
          <c:idx val="0"/>
          <c:order val="0"/>
          <c:tx>
            <c:strRef>
              <c:f>'Fig_0-17 (2)'!$R$12</c:f>
              <c:strCache>
                <c:ptCount val="1"/>
                <c:pt idx="0">
                  <c:v>NPL to total gross loans (rhs)</c:v>
                </c:pt>
              </c:strCache>
            </c:strRef>
          </c:tx>
          <c:spPr>
            <a:solidFill>
              <a:srgbClr val="037BC1"/>
            </a:solidFill>
            <a:ln w="6350" cap="rnd" cmpd="sng" algn="ctr">
              <a:solidFill>
                <a:srgbClr val="000000"/>
              </a:solidFill>
              <a:prstDash val="solid"/>
              <a:round/>
            </a:ln>
            <a:effectLst/>
            <a:extLst/>
          </c:spPr>
          <c:dPt>
            <c:idx val="13"/>
            <c:spPr>
              <a:solidFill>
                <a:srgbClr val="DA2128"/>
              </a:solidFill>
              <a:ln w="6350" cap="rnd" cmpd="sng" algn="ctr">
                <a:solidFill>
                  <a:srgbClr val="000000"/>
                </a:solidFill>
                <a:prstDash val="solid"/>
                <a:round/>
              </a:ln>
              <a:effectLst/>
              <a:extLst/>
            </c:spPr>
          </c:dPt>
          <c:cat>
            <c:strRef>
              <c:f>'Fig_0-17 (2)'!$P$14:$P$28</c:f>
              <c:strCache>
                <c:ptCount val="15"/>
                <c:pt idx="0">
                  <c:v>EST</c:v>
                </c:pt>
                <c:pt idx="1">
                  <c:v>GBR</c:v>
                </c:pt>
                <c:pt idx="2">
                  <c:v>NLD</c:v>
                </c:pt>
                <c:pt idx="3">
                  <c:v>AUT</c:v>
                </c:pt>
                <c:pt idx="4">
                  <c:v>DNK</c:v>
                </c:pt>
                <c:pt idx="5">
                  <c:v>BEL</c:v>
                </c:pt>
                <c:pt idx="6">
                  <c:v>LVA</c:v>
                </c:pt>
                <c:pt idx="7">
                  <c:v>FRA</c:v>
                </c:pt>
                <c:pt idx="8">
                  <c:v>SVK</c:v>
                </c:pt>
                <c:pt idx="9">
                  <c:v>ESP</c:v>
                </c:pt>
                <c:pt idx="10">
                  <c:v>SVN</c:v>
                </c:pt>
                <c:pt idx="11">
                  <c:v>PRT</c:v>
                </c:pt>
                <c:pt idx="12">
                  <c:v>IRL</c:v>
                </c:pt>
                <c:pt idx="13">
                  <c:v>ITA</c:v>
                </c:pt>
                <c:pt idx="14">
                  <c:v>GRC</c:v>
                </c:pt>
              </c:strCache>
            </c:strRef>
          </c:cat>
          <c:val>
            <c:numRef>
              <c:f>'Fig_0-17 (2)'!$R$14:$R$28</c:f>
              <c:numCache>
                <c:formatCode>General</c:formatCode>
                <c:ptCount val="15"/>
                <c:pt idx="0">
                  <c:v>0.98</c:v>
                </c:pt>
                <c:pt idx="1">
                  <c:v>1.05</c:v>
                </c:pt>
                <c:pt idx="2">
                  <c:v>2.5299999999999998</c:v>
                </c:pt>
                <c:pt idx="3">
                  <c:v>3.17</c:v>
                </c:pt>
                <c:pt idx="4">
                  <c:v>3.4099999999999997</c:v>
                </c:pt>
                <c:pt idx="5">
                  <c:v>3.44</c:v>
                </c:pt>
                <c:pt idx="6">
                  <c:v>3.8499999999999996</c:v>
                </c:pt>
                <c:pt idx="7">
                  <c:v>3.92</c:v>
                </c:pt>
                <c:pt idx="8">
                  <c:v>4.76</c:v>
                </c:pt>
                <c:pt idx="9">
                  <c:v>5.81</c:v>
                </c:pt>
                <c:pt idx="10">
                  <c:v>7.9700000000000006</c:v>
                </c:pt>
                <c:pt idx="11">
                  <c:v>12.709999999999999</c:v>
                </c:pt>
                <c:pt idx="12">
                  <c:v>15.04</c:v>
                </c:pt>
                <c:pt idx="13">
                  <c:v>17.5</c:v>
                </c:pt>
                <c:pt idx="14">
                  <c:v>37</c:v>
                </c:pt>
              </c:numCache>
            </c:numRef>
          </c:val>
        </c:ser>
        <c:dLbls/>
        <c:gapWidth val="100"/>
        <c:axId val="54621312"/>
        <c:axId val="54622848"/>
      </c:barChart>
      <c:barChart>
        <c:barDir val="col"/>
        <c:grouping val="clustered"/>
        <c:ser>
          <c:idx val="1"/>
          <c:order val="1"/>
          <c:tx>
            <c:v>OECDGraphFakeSeries</c:v>
          </c:tx>
        </c:ser>
        <c:dLbls/>
        <c:axId val="54639232"/>
        <c:axId val="54637312"/>
      </c:barChart>
      <c:catAx>
        <c:axId val="54621312"/>
        <c:scaling>
          <c:orientation val="minMax"/>
        </c:scaling>
        <c:axPos val="b"/>
        <c:numFmt formatCode="General" sourceLinked="1"/>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60000000" vert="horz"/>
          <a:lstStyle/>
          <a:p>
            <a:pPr>
              <a:defRPr/>
            </a:pPr>
            <a:endParaRPr lang="it-IT"/>
          </a:p>
        </c:txPr>
        <c:crossAx val="54622848"/>
        <c:crosses val="autoZero"/>
        <c:auto val="1"/>
        <c:lblAlgn val="ctr"/>
        <c:lblOffset val="0"/>
        <c:tickLblSkip val="1"/>
      </c:catAx>
      <c:valAx>
        <c:axId val="54622848"/>
        <c:scaling>
          <c:orientation val="minMax"/>
          <c:max val="40"/>
          <c:min val="0"/>
        </c:scaling>
        <c:axPos val="l"/>
        <c:majorGridlines>
          <c:spPr>
            <a:ln w="9525" cmpd="sng">
              <a:solidFill>
                <a:srgbClr val="C8C8C8"/>
              </a:solidFill>
              <a:prstDash val="solid"/>
            </a:ln>
          </c:spPr>
        </c:majorGridlines>
        <c:title>
          <c:tx>
            <c:rich>
              <a:bodyPr rot="0" vert="horz"/>
              <a:lstStyle/>
              <a:p>
                <a:pPr>
                  <a:defRPr/>
                </a:pPr>
                <a:r>
                  <a:rPr lang="en-US"/>
                  <a:t>%</a:t>
                </a:r>
              </a:p>
            </c:rich>
          </c:tx>
          <c:layout>
            <c:manualLayout>
              <c:xMode val="edge"/>
              <c:yMode val="edge"/>
              <c:x val="1.2718602105199123E-2"/>
              <c:y val="3.8829095979840772E-2"/>
            </c:manualLayout>
          </c:layout>
        </c:title>
        <c:numFmt formatCode="General" sourceLinked="1"/>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4621312"/>
        <c:crosses val="autoZero"/>
        <c:crossBetween val="between"/>
        <c:majorUnit val="5"/>
      </c:valAx>
      <c:valAx>
        <c:axId val="54637312"/>
        <c:scaling>
          <c:orientation val="minMax"/>
          <c:max val="40"/>
          <c:min val="0"/>
        </c:scaling>
        <c:axPos val="r"/>
        <c:title>
          <c:tx>
            <c:rich>
              <a:bodyPr rot="0" vert="horz"/>
              <a:lstStyle/>
              <a:p>
                <a:pPr>
                  <a:defRPr/>
                </a:pPr>
                <a:r>
                  <a:rPr lang="en-US"/>
                  <a:t>%</a:t>
                </a:r>
              </a:p>
            </c:rich>
          </c:tx>
          <c:layout>
            <c:manualLayout>
              <c:xMode val="edge"/>
              <c:yMode val="edge"/>
              <c:x val="0.96786078116606966"/>
              <c:y val="2.9564746139167979E-2"/>
            </c:manualLayout>
          </c:layout>
        </c:title>
        <c:numFmt formatCode="General"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4639232"/>
        <c:crosses val="max"/>
        <c:crossBetween val="between"/>
        <c:majorUnit val="5"/>
        <c:minorUnit val="1"/>
      </c:valAx>
      <c:catAx>
        <c:axId val="54639232"/>
        <c:scaling>
          <c:orientation val="minMax"/>
        </c:scaling>
        <c:delete val="1"/>
        <c:axPos val="t"/>
        <c:tickLblPos val="none"/>
        <c:crossAx val="54637312"/>
        <c:crosses val="max"/>
        <c:auto val="1"/>
        <c:lblAlgn val="ctr"/>
        <c:lblOffset val="100"/>
      </c:catAx>
      <c:spPr>
        <a:solidFill>
          <a:srgbClr val="FFFFFF"/>
        </a:solid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it-IT"/>
  <c:chart>
    <c:plotArea>
      <c:layout>
        <c:manualLayout>
          <c:xMode val="edge"/>
          <c:yMode val="edge"/>
          <c:x val="8.7445796086387494E-3"/>
          <c:y val="0.10050046195815783"/>
          <c:w val="0.98906927548920154"/>
          <c:h val="0.89451933728093014"/>
        </c:manualLayout>
      </c:layout>
      <c:barChart>
        <c:barDir val="col"/>
        <c:grouping val="stacked"/>
        <c:ser>
          <c:idx val="1"/>
          <c:order val="1"/>
          <c:tx>
            <c:strRef>
              <c:f>'Fig_0-21'!$P$12</c:f>
              <c:strCache>
                <c:ptCount val="1"/>
                <c:pt idx="0">
                  <c:v>Capital deepening</c:v>
                </c:pt>
              </c:strCache>
            </c:strRef>
          </c:tx>
          <c:spPr>
            <a:solidFill>
              <a:srgbClr val="037BC1"/>
            </a:solidFill>
            <a:ln w="6350" cmpd="sng">
              <a:solidFill>
                <a:srgbClr val="000000"/>
              </a:solidFill>
              <a:round/>
            </a:ln>
            <a:effectLst/>
          </c:spPr>
          <c:cat>
            <c:numRef>
              <c:f>'Fig_0-21'!$J$23:$J$60</c:f>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f>'Fig_0-21'!$P$23:$P$60</c:f>
              <c:numCache>
                <c:formatCode>_(* #,##0.00_);_(* \(#,##0.00\);_(* "-"??_);_(@_)</c:formatCode>
                <c:ptCount val="38"/>
                <c:pt idx="0">
                  <c:v>0.82827210441935117</c:v>
                </c:pt>
                <c:pt idx="1">
                  <c:v>0.73324265073051464</c:v>
                </c:pt>
                <c:pt idx="2">
                  <c:v>0.60172033965377769</c:v>
                </c:pt>
                <c:pt idx="3">
                  <c:v>0.62184553504227591</c:v>
                </c:pt>
                <c:pt idx="4">
                  <c:v>0.67929826835467422</c:v>
                </c:pt>
                <c:pt idx="5">
                  <c:v>0.7978221178003212</c:v>
                </c:pt>
                <c:pt idx="6">
                  <c:v>0.8279240006692743</c:v>
                </c:pt>
                <c:pt idx="7">
                  <c:v>0.90159838170067441</c:v>
                </c:pt>
                <c:pt idx="8">
                  <c:v>0.90796289237560968</c:v>
                </c:pt>
                <c:pt idx="9">
                  <c:v>0.89867793451670064</c:v>
                </c:pt>
                <c:pt idx="10">
                  <c:v>0.85101369925070591</c:v>
                </c:pt>
                <c:pt idx="11">
                  <c:v>0.79613519516617737</c:v>
                </c:pt>
                <c:pt idx="12">
                  <c:v>0.57510825053900649</c:v>
                </c:pt>
                <c:pt idx="13">
                  <c:v>0.44229761832777675</c:v>
                </c:pt>
                <c:pt idx="14">
                  <c:v>0.49261320573540013</c:v>
                </c:pt>
                <c:pt idx="15">
                  <c:v>0.55937903967019753</c:v>
                </c:pt>
                <c:pt idx="16">
                  <c:v>0.51116273162009973</c:v>
                </c:pt>
                <c:pt idx="17">
                  <c:v>0.52322516764560234</c:v>
                </c:pt>
                <c:pt idx="18">
                  <c:v>0.52723254023926758</c:v>
                </c:pt>
                <c:pt idx="19">
                  <c:v>0.57046652526663644</c:v>
                </c:pt>
                <c:pt idx="20">
                  <c:v>0.54781755021331424</c:v>
                </c:pt>
                <c:pt idx="21">
                  <c:v>0.5228911221656658</c:v>
                </c:pt>
                <c:pt idx="22">
                  <c:v>0.45995226378384352</c:v>
                </c:pt>
                <c:pt idx="23">
                  <c:v>0.36277059021039282</c:v>
                </c:pt>
                <c:pt idx="24">
                  <c:v>0.32601357393885122</c:v>
                </c:pt>
                <c:pt idx="25">
                  <c:v>0.3176986810122796</c:v>
                </c:pt>
                <c:pt idx="26">
                  <c:v>0.37123229907308392</c:v>
                </c:pt>
                <c:pt idx="27">
                  <c:v>0.35729468158551081</c:v>
                </c:pt>
                <c:pt idx="28">
                  <c:v>0.171248448600192</c:v>
                </c:pt>
                <c:pt idx="29">
                  <c:v>7.4732699356960836E-2</c:v>
                </c:pt>
                <c:pt idx="30">
                  <c:v>5.1108850018917906E-2</c:v>
                </c:pt>
                <c:pt idx="31">
                  <c:v>9.9776233134877645E-4</c:v>
                </c:pt>
                <c:pt idx="32">
                  <c:v>-0.17726551030639029</c:v>
                </c:pt>
                <c:pt idx="33">
                  <c:v>-0.28926966274278232</c:v>
                </c:pt>
                <c:pt idx="34">
                  <c:v>-0.33179991611420606</c:v>
                </c:pt>
                <c:pt idx="35">
                  <c:v>-0.30886846156833836</c:v>
                </c:pt>
                <c:pt idx="36">
                  <c:v>-0.28890889591119967</c:v>
                </c:pt>
                <c:pt idx="37">
                  <c:v>-0.26997804090274824</c:v>
                </c:pt>
              </c:numCache>
            </c:numRef>
          </c:val>
          <c:extLst xmlns:c16r2="http://schemas.microsoft.com/office/drawing/2015/06/chart">
            <c:ext xmlns:c16="http://schemas.microsoft.com/office/drawing/2014/chart" uri="{C3380CC4-5D6E-409C-BE32-E72D297353CC}">
              <c16:uniqueId val="{00000000-7972-451A-8650-9C1259F22097}"/>
            </c:ext>
          </c:extLst>
        </c:ser>
        <c:ser>
          <c:idx val="2"/>
          <c:order val="2"/>
          <c:tx>
            <c:strRef>
              <c:f>'Fig_0-21'!$Q$12</c:f>
              <c:strCache>
                <c:ptCount val="1"/>
                <c:pt idx="0">
                  <c:v>Total factor productivity</c:v>
                </c:pt>
              </c:strCache>
            </c:strRef>
          </c:tx>
          <c:spPr>
            <a:solidFill>
              <a:srgbClr val="DA2128"/>
            </a:solidFill>
            <a:ln w="6350" cmpd="sng">
              <a:solidFill>
                <a:srgbClr val="000000"/>
              </a:solidFill>
              <a:round/>
            </a:ln>
            <a:effectLst/>
          </c:spPr>
          <c:cat>
            <c:numRef>
              <c:f>'Fig_0-21'!$J$23:$J$60</c:f>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f>'Fig_0-21'!$Q$23:$Q$60</c:f>
              <c:numCache>
                <c:formatCode>_(* #,##0.00_);_(* \(#,##0.00\);_(* "-"??_);_(@_)</c:formatCode>
                <c:ptCount val="38"/>
                <c:pt idx="0">
                  <c:v>0.98577081551001955</c:v>
                </c:pt>
                <c:pt idx="1">
                  <c:v>0.98906807011569509</c:v>
                </c:pt>
                <c:pt idx="2">
                  <c:v>1.0110567784417104</c:v>
                </c:pt>
                <c:pt idx="3">
                  <c:v>1.0492902038614194</c:v>
                </c:pt>
                <c:pt idx="4">
                  <c:v>1.0946798661240524</c:v>
                </c:pt>
                <c:pt idx="5">
                  <c:v>1.1426503988043311</c:v>
                </c:pt>
                <c:pt idx="6">
                  <c:v>1.1770151094844401</c:v>
                </c:pt>
                <c:pt idx="7">
                  <c:v>1.194732456504477</c:v>
                </c:pt>
                <c:pt idx="8">
                  <c:v>1.1850871202345887</c:v>
                </c:pt>
                <c:pt idx="9">
                  <c:v>1.1607248298531661</c:v>
                </c:pt>
                <c:pt idx="10">
                  <c:v>1.1250434702881305</c:v>
                </c:pt>
                <c:pt idx="11">
                  <c:v>1.0742697555085872</c:v>
                </c:pt>
                <c:pt idx="12">
                  <c:v>1.0076032543092712</c:v>
                </c:pt>
                <c:pt idx="13">
                  <c:v>0.92107815500212342</c:v>
                </c:pt>
                <c:pt idx="14">
                  <c:v>0.81233563457222924</c:v>
                </c:pt>
                <c:pt idx="15">
                  <c:v>0.6903524869477391</c:v>
                </c:pt>
                <c:pt idx="16">
                  <c:v>0.5496356062013007</c:v>
                </c:pt>
                <c:pt idx="17">
                  <c:v>0.39994332903596785</c:v>
                </c:pt>
                <c:pt idx="18">
                  <c:v>0.25044484306225495</c:v>
                </c:pt>
                <c:pt idx="19">
                  <c:v>0.1021002189664907</c:v>
                </c:pt>
                <c:pt idx="20">
                  <c:v>-3.8855481573007999E-2</c:v>
                </c:pt>
                <c:pt idx="21">
                  <c:v>-0.16702501831547711</c:v>
                </c:pt>
                <c:pt idx="22">
                  <c:v>-0.26880772100708794</c:v>
                </c:pt>
                <c:pt idx="23">
                  <c:v>-0.34653416127032882</c:v>
                </c:pt>
                <c:pt idx="24">
                  <c:v>-0.4112138745854107</c:v>
                </c:pt>
                <c:pt idx="25">
                  <c:v>-0.4680265829093978</c:v>
                </c:pt>
                <c:pt idx="26">
                  <c:v>-0.5127375200523715</c:v>
                </c:pt>
                <c:pt idx="27">
                  <c:v>-0.53970647833739094</c:v>
                </c:pt>
                <c:pt idx="28">
                  <c:v>-0.53765054375164423</c:v>
                </c:pt>
                <c:pt idx="29">
                  <c:v>-0.50971916726213473</c:v>
                </c:pt>
                <c:pt idx="30">
                  <c:v>-0.44653306712872559</c:v>
                </c:pt>
                <c:pt idx="31">
                  <c:v>-0.34883566328025967</c:v>
                </c:pt>
                <c:pt idx="32">
                  <c:v>-0.23749765946620152</c:v>
                </c:pt>
                <c:pt idx="33">
                  <c:v>-0.14812100743878767</c:v>
                </c:pt>
                <c:pt idx="34">
                  <c:v>-0.11101191535271003</c:v>
                </c:pt>
                <c:pt idx="35">
                  <c:v>-4.8738916167097801E-2</c:v>
                </c:pt>
                <c:pt idx="36">
                  <c:v>9.0346279655317829E-4</c:v>
                </c:pt>
                <c:pt idx="37">
                  <c:v>5.6894928762526061E-2</c:v>
                </c:pt>
              </c:numCache>
            </c:numRef>
          </c:val>
          <c:extLst xmlns:c16r2="http://schemas.microsoft.com/office/drawing/2015/06/chart">
            <c:ext xmlns:c16="http://schemas.microsoft.com/office/drawing/2014/chart" uri="{C3380CC4-5D6E-409C-BE32-E72D297353CC}">
              <c16:uniqueId val="{00000001-7972-451A-8650-9C1259F22097}"/>
            </c:ext>
          </c:extLst>
        </c:ser>
        <c:dLbls/>
        <c:gapWidth val="100"/>
        <c:overlap val="100"/>
        <c:axId val="54769920"/>
        <c:axId val="54214656"/>
      </c:barChart>
      <c:barChart>
        <c:barDir val="col"/>
        <c:grouping val="stacked"/>
        <c:ser>
          <c:idx val="3"/>
          <c:order val="3"/>
          <c:tx>
            <c:v>OECDGraphFakeSeries</c:v>
          </c:tx>
          <c:extLst xmlns:c16r2="http://schemas.microsoft.com/office/drawing/2015/06/chart">
            <c:ext xmlns:c16="http://schemas.microsoft.com/office/drawing/2014/chart" uri="{C3380CC4-5D6E-409C-BE32-E72D297353CC}">
              <c16:uniqueId val="{00000002-7972-451A-8650-9C1259F22097}"/>
            </c:ext>
          </c:extLst>
        </c:ser>
        <c:dLbls/>
        <c:gapWidth val="100"/>
        <c:overlap val="100"/>
        <c:axId val="54231040"/>
        <c:axId val="54216576"/>
      </c:barChart>
      <c:lineChart>
        <c:grouping val="standard"/>
        <c:ser>
          <c:idx val="0"/>
          <c:order val="0"/>
          <c:tx>
            <c:strRef>
              <c:f>'Fig_0-21'!$O$12</c:f>
              <c:strCache>
                <c:ptCount val="1"/>
                <c:pt idx="0">
                  <c:v>Labour productivity (trend)</c:v>
                </c:pt>
              </c:strCache>
            </c:strRef>
          </c:tx>
          <c:spPr>
            <a:ln w="38100" cap="rnd" cmpd="sng" algn="ctr">
              <a:solidFill>
                <a:schemeClr val="bg2">
                  <a:lumMod val="10000"/>
                </a:schemeClr>
              </a:solidFill>
              <a:prstDash val="solid"/>
              <a:round/>
            </a:ln>
            <a:effectLst/>
          </c:spPr>
          <c:marker>
            <c:symbol val="none"/>
          </c:marker>
          <c:cat>
            <c:numRef>
              <c:f>'Fig_0-21'!$J$23:$J$60</c:f>
              <c:numCache>
                <c:formatCode>General</c:formatCode>
                <c:ptCount val="38"/>
                <c:pt idx="0">
                  <c:v>1981</c:v>
                </c:pt>
                <c:pt idx="1">
                  <c:v>1982</c:v>
                </c:pt>
                <c:pt idx="2">
                  <c:v>1983</c:v>
                </c:pt>
                <c:pt idx="3">
                  <c:v>1984</c:v>
                </c:pt>
                <c:pt idx="4">
                  <c:v>1985</c:v>
                </c:pt>
                <c:pt idx="5">
                  <c:v>1986</c:v>
                </c:pt>
                <c:pt idx="6">
                  <c:v>1987</c:v>
                </c:pt>
                <c:pt idx="7">
                  <c:v>1988</c:v>
                </c:pt>
                <c:pt idx="8">
                  <c:v>1989</c:v>
                </c:pt>
                <c:pt idx="9">
                  <c:v>1990</c:v>
                </c:pt>
                <c:pt idx="10">
                  <c:v>1991</c:v>
                </c:pt>
                <c:pt idx="11">
                  <c:v>1992</c:v>
                </c:pt>
                <c:pt idx="12">
                  <c:v>1993</c:v>
                </c:pt>
                <c:pt idx="13">
                  <c:v>1994</c:v>
                </c:pt>
                <c:pt idx="14">
                  <c:v>1995</c:v>
                </c:pt>
                <c:pt idx="15">
                  <c:v>1996</c:v>
                </c:pt>
                <c:pt idx="16">
                  <c:v>1997</c:v>
                </c:pt>
                <c:pt idx="17">
                  <c:v>1998</c:v>
                </c:pt>
                <c:pt idx="18">
                  <c:v>1999</c:v>
                </c:pt>
                <c:pt idx="19">
                  <c:v>2000</c:v>
                </c:pt>
                <c:pt idx="20">
                  <c:v>2001</c:v>
                </c:pt>
                <c:pt idx="21">
                  <c:v>2002</c:v>
                </c:pt>
                <c:pt idx="22">
                  <c:v>2003</c:v>
                </c:pt>
                <c:pt idx="23">
                  <c:v>2004</c:v>
                </c:pt>
                <c:pt idx="24">
                  <c:v>2005</c:v>
                </c:pt>
                <c:pt idx="25">
                  <c:v>2006</c:v>
                </c:pt>
                <c:pt idx="26">
                  <c:v>2007</c:v>
                </c:pt>
                <c:pt idx="27">
                  <c:v>2008</c:v>
                </c:pt>
                <c:pt idx="28">
                  <c:v>2009</c:v>
                </c:pt>
                <c:pt idx="29">
                  <c:v>2010</c:v>
                </c:pt>
                <c:pt idx="30">
                  <c:v>2011</c:v>
                </c:pt>
                <c:pt idx="31">
                  <c:v>2012</c:v>
                </c:pt>
                <c:pt idx="32">
                  <c:v>2013</c:v>
                </c:pt>
                <c:pt idx="33">
                  <c:v>2014</c:v>
                </c:pt>
                <c:pt idx="34">
                  <c:v>2015</c:v>
                </c:pt>
                <c:pt idx="35">
                  <c:v>2016</c:v>
                </c:pt>
                <c:pt idx="36">
                  <c:v>2017</c:v>
                </c:pt>
                <c:pt idx="37">
                  <c:v>2018</c:v>
                </c:pt>
              </c:numCache>
            </c:numRef>
          </c:cat>
          <c:val>
            <c:numRef>
              <c:f>'Fig_0-21'!$O$23:$O$60</c:f>
              <c:numCache>
                <c:formatCode>_(* #,##0.00_);_(* \(#,##0.00\);_(* "-"??_);_(@_)</c:formatCode>
                <c:ptCount val="38"/>
                <c:pt idx="0">
                  <c:v>1.8140429199293708</c:v>
                </c:pt>
                <c:pt idx="1">
                  <c:v>1.7223107208462101</c:v>
                </c:pt>
                <c:pt idx="2">
                  <c:v>1.6127771180954875</c:v>
                </c:pt>
                <c:pt idx="3">
                  <c:v>1.6711357389036954</c:v>
                </c:pt>
                <c:pt idx="4">
                  <c:v>1.7739781344787267</c:v>
                </c:pt>
                <c:pt idx="5">
                  <c:v>1.9404725166046521</c:v>
                </c:pt>
                <c:pt idx="6">
                  <c:v>2.004939110153714</c:v>
                </c:pt>
                <c:pt idx="7">
                  <c:v>2.0963308382051515</c:v>
                </c:pt>
                <c:pt idx="8">
                  <c:v>2.0930500126101981</c:v>
                </c:pt>
                <c:pt idx="9">
                  <c:v>2.059402764369866</c:v>
                </c:pt>
                <c:pt idx="10">
                  <c:v>1.9760571695388369</c:v>
                </c:pt>
                <c:pt idx="11">
                  <c:v>1.8704049506747644</c:v>
                </c:pt>
                <c:pt idx="12">
                  <c:v>1.5827115048482781</c:v>
                </c:pt>
                <c:pt idx="13">
                  <c:v>1.3633757733298999</c:v>
                </c:pt>
                <c:pt idx="14">
                  <c:v>1.3049488403076293</c:v>
                </c:pt>
                <c:pt idx="15">
                  <c:v>1.2497315266179363</c:v>
                </c:pt>
                <c:pt idx="16">
                  <c:v>1.0607983378214001</c:v>
                </c:pt>
                <c:pt idx="17">
                  <c:v>0.92316849668157031</c:v>
                </c:pt>
                <c:pt idx="18">
                  <c:v>0.77767738330152281</c:v>
                </c:pt>
                <c:pt idx="19">
                  <c:v>0.67256674423312734</c:v>
                </c:pt>
                <c:pt idx="20">
                  <c:v>0.50896206864030613</c:v>
                </c:pt>
                <c:pt idx="21">
                  <c:v>0.3558661038501888</c:v>
                </c:pt>
                <c:pt idx="22">
                  <c:v>0.19114454277675552</c:v>
                </c:pt>
                <c:pt idx="23">
                  <c:v>1.6236428940064055E-2</c:v>
                </c:pt>
                <c:pt idx="24">
                  <c:v>-8.5200300646559604E-2</c:v>
                </c:pt>
                <c:pt idx="25">
                  <c:v>-0.15032790189711823</c:v>
                </c:pt>
                <c:pt idx="26">
                  <c:v>-0.14150522097928775</c:v>
                </c:pt>
                <c:pt idx="27">
                  <c:v>-0.18241179675188018</c:v>
                </c:pt>
                <c:pt idx="28">
                  <c:v>-0.3664020951514525</c:v>
                </c:pt>
                <c:pt idx="29">
                  <c:v>-0.4349864679051742</c:v>
                </c:pt>
                <c:pt idx="30">
                  <c:v>-0.39542421710980791</c:v>
                </c:pt>
                <c:pt idx="31">
                  <c:v>-0.34783790094891082</c:v>
                </c:pt>
                <c:pt idx="32">
                  <c:v>-0.41476316977259181</c:v>
                </c:pt>
                <c:pt idx="33">
                  <c:v>-0.43739067018157002</c:v>
                </c:pt>
                <c:pt idx="34">
                  <c:v>-0.44281183146691605</c:v>
                </c:pt>
                <c:pt idx="35">
                  <c:v>-0.3576073777354361</c:v>
                </c:pt>
                <c:pt idx="36">
                  <c:v>-0.28800543311464655</c:v>
                </c:pt>
                <c:pt idx="37">
                  <c:v>-0.21308311214022219</c:v>
                </c:pt>
              </c:numCache>
            </c:numRef>
          </c:val>
          <c:extLst xmlns:c16r2="http://schemas.microsoft.com/office/drawing/2015/06/chart">
            <c:ext xmlns:c16="http://schemas.microsoft.com/office/drawing/2014/chart" uri="{C3380CC4-5D6E-409C-BE32-E72D297353CC}">
              <c16:uniqueId val="{00000003-7972-451A-8650-9C1259F22097}"/>
            </c:ext>
          </c:extLst>
        </c:ser>
        <c:dLbls/>
        <c:marker val="1"/>
        <c:axId val="54769920"/>
        <c:axId val="54214656"/>
      </c:lineChart>
      <c:catAx>
        <c:axId val="54769920"/>
        <c:scaling>
          <c:orientation val="minMax"/>
        </c:scaling>
        <c:axPos val="b"/>
        <c:numFmt formatCode="General" sourceLinked="1"/>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60000000" vert="horz"/>
          <a:lstStyle/>
          <a:p>
            <a:pPr>
              <a:defRPr/>
            </a:pPr>
            <a:endParaRPr lang="it-IT"/>
          </a:p>
        </c:txPr>
        <c:crossAx val="54214656"/>
        <c:crosses val="autoZero"/>
        <c:auto val="1"/>
        <c:lblAlgn val="ctr"/>
        <c:lblOffset val="0"/>
        <c:tickLblSkip val="3"/>
        <c:tickMarkSkip val="3"/>
      </c:catAx>
      <c:valAx>
        <c:axId val="54214656"/>
        <c:scaling>
          <c:orientation val="minMax"/>
          <c:max val="3"/>
          <c:min val="-1"/>
        </c:scaling>
        <c:axPos val="l"/>
        <c:majorGridlines>
          <c:spPr>
            <a:ln w="9525" cmpd="sng">
              <a:solidFill>
                <a:srgbClr val="C8C8C8"/>
              </a:solidFill>
              <a:prstDash val="solid"/>
            </a:ln>
          </c:spPr>
        </c:majorGridlines>
        <c:title>
          <c:tx>
            <c:rich>
              <a:bodyPr rot="0" vert="horz"/>
              <a:lstStyle/>
              <a:p>
                <a:pPr>
                  <a:defRPr b="0"/>
                </a:pPr>
                <a:r>
                  <a:rPr lang="en-US" b="0" dirty="0"/>
                  <a:t>Annual % change</a:t>
                </a:r>
                <a:endParaRPr lang="en-GB" b="0" dirty="0"/>
              </a:p>
            </c:rich>
          </c:tx>
          <c:layout>
            <c:manualLayout>
              <c:xMode val="edge"/>
              <c:yMode val="edge"/>
              <c:x val="8.7445796086387494E-3"/>
              <c:y val="4.4821806848207406E-2"/>
            </c:manualLayout>
          </c:layout>
        </c:title>
        <c:numFmt formatCode="#,##0.0"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4769920"/>
        <c:crosses val="autoZero"/>
        <c:crossBetween val="between"/>
      </c:valAx>
      <c:valAx>
        <c:axId val="54216576"/>
        <c:scaling>
          <c:orientation val="minMax"/>
          <c:max val="3"/>
          <c:min val="-1"/>
        </c:scaling>
        <c:axPos val="r"/>
        <c:title>
          <c:tx>
            <c:rich>
              <a:bodyPr rot="0" vert="horz"/>
              <a:lstStyle/>
              <a:p>
                <a:pPr>
                  <a:defRPr b="0"/>
                </a:pPr>
                <a:r>
                  <a:rPr lang="en-US" b="0"/>
                  <a:t>Annual % change</a:t>
                </a:r>
              </a:p>
            </c:rich>
          </c:tx>
          <c:layout>
            <c:manualLayout>
              <c:xMode val="edge"/>
              <c:yMode val="edge"/>
              <c:x val="0.87442783681994762"/>
              <c:y val="4.5476291499385507E-2"/>
            </c:manualLayout>
          </c:layout>
        </c:title>
        <c:numFmt formatCode="#,##0.0"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4231040"/>
        <c:crosses val="max"/>
        <c:crossBetween val="between"/>
        <c:majorUnit val="0.5"/>
        <c:minorUnit val="0.1"/>
      </c:valAx>
      <c:catAx>
        <c:axId val="54231040"/>
        <c:scaling>
          <c:orientation val="minMax"/>
        </c:scaling>
        <c:delete val="1"/>
        <c:axPos val="b"/>
        <c:tickLblPos val="none"/>
        <c:crossAx val="54216576"/>
        <c:crosses val="autoZero"/>
        <c:auto val="1"/>
        <c:lblAlgn val="ctr"/>
        <c:lblOffset val="100"/>
      </c:catAx>
      <c:spPr>
        <a:no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legend>
      <c:legendPos val="r"/>
      <c:legendEntry>
        <c:idx val="2"/>
        <c:delete val="1"/>
      </c:legendEntry>
      <c:layout>
        <c:manualLayout>
          <c:xMode val="edge"/>
          <c:yMode val="edge"/>
          <c:x val="5.3666414600142917E-2"/>
          <c:y val="0.12679591137281784"/>
          <c:w val="0.89758599682957363"/>
          <c:h val="7.4703011413679021E-2"/>
        </c:manualLayout>
      </c:layout>
      <c:overlay val="1"/>
      <c:spPr>
        <a:noFill/>
        <a:ln>
          <a:noFill/>
          <a:round/>
        </a:ln>
        <a:effectLst/>
        <a:extLst>
          <a:ext uri="{91240B29-F687-4F45-9708-019B960494DF}">
            <a14:hiddenLine xmlns:a14="http://schemas.microsoft.com/office/drawing/2010/main" xmlns:r="http://schemas.openxmlformats.org/officeDocument/2006/relationships" xmlns="">
              <a:noFill/>
              <a:round/>
            </a14:hiddenLine>
          </a:ext>
        </a:extLst>
      </c:sp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it-IT"/>
  <c:chart>
    <c:autoTitleDeleted val="1"/>
    <c:plotArea>
      <c:layout>
        <c:manualLayout>
          <c:layoutTarget val="inner"/>
          <c:xMode val="edge"/>
          <c:yMode val="edge"/>
          <c:x val="5.4270600922017846E-2"/>
          <c:y val="0.10301040935653086"/>
          <c:w val="0.94572936340406621"/>
          <c:h val="0.78223220528474002"/>
        </c:manualLayout>
      </c:layout>
      <c:lineChart>
        <c:grouping val="standard"/>
        <c:ser>
          <c:idx val="0"/>
          <c:order val="0"/>
          <c:tx>
            <c:strRef>
              <c:f>'Fig_0-11'!$P$2</c:f>
              <c:strCache>
                <c:ptCount val="1"/>
                <c:pt idx="0">
                  <c:v>Gross public debt, Maastricht criterion</c:v>
                </c:pt>
              </c:strCache>
            </c:strRef>
          </c:tx>
          <c:spPr>
            <a:ln w="31750" cap="rnd" cmpd="sng" algn="ctr">
              <a:solidFill>
                <a:srgbClr val="FF0000"/>
              </a:solidFill>
              <a:prstDash val="solid"/>
              <a:round/>
            </a:ln>
            <a:effectLst/>
          </c:spPr>
          <c:marker>
            <c:symbol val="none"/>
          </c:marker>
          <c:cat>
            <c:numRef>
              <c:f>'Fig_0-11'!$A$12:$A$30</c:f>
              <c:numCache>
                <c:formatCode>0</c:formatCode>
                <c:ptCount val="19"/>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formatCode="General">
                  <c:v>2017</c:v>
                </c:pt>
                <c:pt idx="18" formatCode="General">
                  <c:v>2018</c:v>
                </c:pt>
              </c:numCache>
            </c:numRef>
          </c:cat>
          <c:val>
            <c:numRef>
              <c:f>'Fig_0-11'!$P$12:$P$30</c:f>
              <c:numCache>
                <c:formatCode>0.0</c:formatCode>
                <c:ptCount val="19"/>
                <c:pt idx="0">
                  <c:v>104.95298999256011</c:v>
                </c:pt>
                <c:pt idx="1">
                  <c:v>104.77082882818618</c:v>
                </c:pt>
                <c:pt idx="2">
                  <c:v>101.96706429639922</c:v>
                </c:pt>
                <c:pt idx="3">
                  <c:v>100.44240148034523</c:v>
                </c:pt>
                <c:pt idx="4">
                  <c:v>100.25445547640929</c:v>
                </c:pt>
                <c:pt idx="5">
                  <c:v>101.90452313456852</c:v>
                </c:pt>
                <c:pt idx="6">
                  <c:v>102.42808110775528</c:v>
                </c:pt>
                <c:pt idx="7">
                  <c:v>99.78982033817617</c:v>
                </c:pt>
                <c:pt idx="8">
                  <c:v>102.41885331875601</c:v>
                </c:pt>
                <c:pt idx="9">
                  <c:v>112.6103390258334</c:v>
                </c:pt>
                <c:pt idx="10">
                  <c:v>115.51226024237469</c:v>
                </c:pt>
                <c:pt idx="11">
                  <c:v>116.4661026784495</c:v>
                </c:pt>
                <c:pt idx="12">
                  <c:v>123.34203774550861</c:v>
                </c:pt>
                <c:pt idx="13">
                  <c:v>129.0242255971169</c:v>
                </c:pt>
                <c:pt idx="14">
                  <c:v>131.80852446574787</c:v>
                </c:pt>
                <c:pt idx="15">
                  <c:v>132.35532649126802</c:v>
                </c:pt>
                <c:pt idx="16">
                  <c:v>132.78847948911169</c:v>
                </c:pt>
                <c:pt idx="17" formatCode="General">
                  <c:v>132.67425386409175</c:v>
                </c:pt>
                <c:pt idx="18" formatCode="General">
                  <c:v>132.14586478503918</c:v>
                </c:pt>
              </c:numCache>
            </c:numRef>
          </c:val>
          <c:extLst xmlns:c16r2="http://schemas.microsoft.com/office/drawing/2015/06/chart">
            <c:ext xmlns:c16="http://schemas.microsoft.com/office/drawing/2014/chart" uri="{C3380CC4-5D6E-409C-BE32-E72D297353CC}">
              <c16:uniqueId val="{00000000-2CD2-427C-9D99-DA4A06E84DBC}"/>
            </c:ext>
          </c:extLst>
        </c:ser>
        <c:dLbls/>
        <c:marker val="1"/>
        <c:axId val="54643712"/>
        <c:axId val="54697344"/>
      </c:lineChart>
      <c:catAx>
        <c:axId val="54643712"/>
        <c:scaling>
          <c:orientation val="minMax"/>
        </c:scaling>
        <c:axPos val="b"/>
        <c:numFmt formatCode="General" sourceLinked="0"/>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5400000" vert="horz"/>
          <a:lstStyle/>
          <a:p>
            <a:pPr>
              <a:defRPr/>
            </a:pPr>
            <a:endParaRPr lang="it-IT"/>
          </a:p>
        </c:txPr>
        <c:crossAx val="54697344"/>
        <c:crosses val="autoZero"/>
        <c:auto val="1"/>
        <c:lblAlgn val="ctr"/>
        <c:lblOffset val="0"/>
        <c:tickLblSkip val="2"/>
      </c:catAx>
      <c:valAx>
        <c:axId val="54697344"/>
        <c:scaling>
          <c:orientation val="minMax"/>
          <c:max val="135"/>
          <c:min val="100"/>
        </c:scaling>
        <c:axPos val="l"/>
        <c:majorGridlines>
          <c:spPr>
            <a:ln w="9525" cmpd="sng">
              <a:solidFill>
                <a:srgbClr val="C8C8C8"/>
              </a:solidFill>
              <a:prstDash val="solid"/>
            </a:ln>
          </c:spPr>
        </c:majorGridlines>
        <c:title>
          <c:tx>
            <c:rich>
              <a:bodyPr rot="0" vert="horz"/>
              <a:lstStyle/>
              <a:p>
                <a:pPr>
                  <a:defRPr b="0"/>
                </a:pPr>
                <a:r>
                  <a:rPr lang="en-US" b="0"/>
                  <a:t>% of GDP</a:t>
                </a:r>
              </a:p>
            </c:rich>
          </c:tx>
          <c:layout>
            <c:manualLayout>
              <c:xMode val="edge"/>
              <c:yMode val="edge"/>
              <c:x val="3.1357626930341034E-4"/>
              <c:y val="2.6256585525584884E-2"/>
            </c:manualLayout>
          </c:layout>
        </c:title>
        <c:numFmt formatCode="General"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4643712"/>
        <c:crosses val="autoZero"/>
        <c:crossBetween val="between"/>
      </c:valAx>
      <c:spPr>
        <a:no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it-IT"/>
  <c:chart>
    <c:plotArea>
      <c:layout>
        <c:manualLayout>
          <c:layoutTarget val="inner"/>
          <c:xMode val="edge"/>
          <c:yMode val="edge"/>
          <c:x val="4.4829867388471986E-2"/>
          <c:y val="8.4258712980667214E-2"/>
          <c:w val="0.9506824999242508"/>
          <c:h val="0.81997968280831846"/>
        </c:manualLayout>
      </c:layout>
      <c:barChart>
        <c:barDir val="col"/>
        <c:grouping val="stacked"/>
        <c:ser>
          <c:idx val="0"/>
          <c:order val="1"/>
          <c:tx>
            <c:strRef>
              <c:f>'Fig_0-11'!$BD$12</c:f>
              <c:strCache>
                <c:ptCount val="1"/>
                <c:pt idx="0">
                  <c:v>Growth contribution</c:v>
                </c:pt>
              </c:strCache>
            </c:strRef>
          </c:tx>
          <c:spPr>
            <a:solidFill>
              <a:srgbClr val="037BC1"/>
            </a:solidFill>
            <a:ln w="6350" cmpd="sng">
              <a:solidFill>
                <a:srgbClr val="000000"/>
              </a:solidFill>
              <a:round/>
            </a:ln>
            <a:effectLst/>
          </c:spPr>
          <c:cat>
            <c:numRef>
              <c:f>'Fig_0-11'!$BC$13:$BC$30</c:f>
              <c:numCache>
                <c:formatCode>General</c:formatCode>
                <c:ptCount val="18"/>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numCache>
            </c:numRef>
          </c:cat>
          <c:val>
            <c:numRef>
              <c:f>'Fig_0-11'!$BD$13:$BD$30</c:f>
              <c:numCache>
                <c:formatCode>0.00</c:formatCode>
                <c:ptCount val="18"/>
                <c:pt idx="0">
                  <c:v>-2.2459561076660512</c:v>
                </c:pt>
                <c:pt idx="1">
                  <c:v>-0.36068474012456936</c:v>
                </c:pt>
                <c:pt idx="2">
                  <c:v>-0.34042851749050573</c:v>
                </c:pt>
                <c:pt idx="3">
                  <c:v>-1.9273033172554848</c:v>
                </c:pt>
                <c:pt idx="4">
                  <c:v>-1.6242380495871473</c:v>
                </c:pt>
                <c:pt idx="5">
                  <c:v>-2.9745372449704757</c:v>
                </c:pt>
                <c:pt idx="6">
                  <c:v>-1.9136085615830036</c:v>
                </c:pt>
                <c:pt idx="7">
                  <c:v>1.5290457194563611</c:v>
                </c:pt>
                <c:pt idx="8">
                  <c:v>8.4872352456816067</c:v>
                </c:pt>
                <c:pt idx="9">
                  <c:v>-2.5870792559515494</c:v>
                </c:pt>
                <c:pt idx="10">
                  <c:v>-1.1471008357992221</c:v>
                </c:pt>
                <c:pt idx="11">
                  <c:v>4.7316938670424182</c:v>
                </c:pt>
                <c:pt idx="12">
                  <c:v>3.0003640901235964</c:v>
                </c:pt>
                <c:pt idx="13">
                  <c:v>-0.29406426352770221</c:v>
                </c:pt>
                <c:pt idx="14">
                  <c:v>-1.0884441712167963</c:v>
                </c:pt>
                <c:pt idx="15">
                  <c:v>-1.5137795507890632</c:v>
                </c:pt>
                <c:pt idx="16">
                  <c:v>-1.81404981086787</c:v>
                </c:pt>
                <c:pt idx="17">
                  <c:v>-1.7924715465030825</c:v>
                </c:pt>
              </c:numCache>
            </c:numRef>
          </c:val>
          <c:extLst xmlns:c16r2="http://schemas.microsoft.com/office/drawing/2015/06/chart">
            <c:ext xmlns:c16="http://schemas.microsoft.com/office/drawing/2014/chart" uri="{C3380CC4-5D6E-409C-BE32-E72D297353CC}">
              <c16:uniqueId val="{00000000-A866-4DD6-8749-BA4534E25E4B}"/>
            </c:ext>
          </c:extLst>
        </c:ser>
        <c:ser>
          <c:idx val="1"/>
          <c:order val="2"/>
          <c:tx>
            <c:strRef>
              <c:f>'Fig_0-11'!$BE$12</c:f>
              <c:strCache>
                <c:ptCount val="1"/>
                <c:pt idx="0">
                  <c:v>Real interest cost of financing the debt</c:v>
                </c:pt>
              </c:strCache>
            </c:strRef>
          </c:tx>
          <c:spPr>
            <a:solidFill>
              <a:srgbClr val="DA2128"/>
            </a:solidFill>
            <a:ln w="6350" cmpd="sng">
              <a:solidFill>
                <a:srgbClr val="000000"/>
              </a:solidFill>
              <a:round/>
            </a:ln>
            <a:effectLst/>
          </c:spPr>
          <c:cat>
            <c:numRef>
              <c:f>'Fig_0-11'!$BC$13:$BC$30</c:f>
              <c:numCache>
                <c:formatCode>General</c:formatCode>
                <c:ptCount val="18"/>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numCache>
            </c:numRef>
          </c:cat>
          <c:val>
            <c:numRef>
              <c:f>'Fig_0-11'!$BE$13:$BE$30</c:f>
              <c:numCache>
                <c:formatCode>0.00</c:formatCode>
                <c:ptCount val="18"/>
                <c:pt idx="0">
                  <c:v>3.0929263864473744</c:v>
                </c:pt>
                <c:pt idx="1">
                  <c:v>2.0655411564975363</c:v>
                </c:pt>
                <c:pt idx="2">
                  <c:v>1.8342464612002407</c:v>
                </c:pt>
                <c:pt idx="3">
                  <c:v>2.1732948933409042</c:v>
                </c:pt>
                <c:pt idx="4">
                  <c:v>2.6714130534733949</c:v>
                </c:pt>
                <c:pt idx="5">
                  <c:v>2.5841767287624688</c:v>
                </c:pt>
                <c:pt idx="6">
                  <c:v>2.3612890142068994</c:v>
                </c:pt>
                <c:pt idx="7">
                  <c:v>2.4893621634638556</c:v>
                </c:pt>
                <c:pt idx="8">
                  <c:v>2.3397805888863514</c:v>
                </c:pt>
                <c:pt idx="9">
                  <c:v>3.9389472798210221</c:v>
                </c:pt>
                <c:pt idx="10">
                  <c:v>3.0052615378806382</c:v>
                </c:pt>
                <c:pt idx="11">
                  <c:v>3.5475150322995992</c:v>
                </c:pt>
                <c:pt idx="12">
                  <c:v>3.3314097029559675</c:v>
                </c:pt>
                <c:pt idx="13">
                  <c:v>3.4470149883164698</c:v>
                </c:pt>
                <c:pt idx="14">
                  <c:v>3.3419936423678918</c:v>
                </c:pt>
                <c:pt idx="15">
                  <c:v>3.2359759829594688</c:v>
                </c:pt>
                <c:pt idx="16">
                  <c:v>2.8227654604502321</c:v>
                </c:pt>
                <c:pt idx="17">
                  <c:v>2.4631759096639461</c:v>
                </c:pt>
              </c:numCache>
            </c:numRef>
          </c:val>
          <c:extLst xmlns:c16r2="http://schemas.microsoft.com/office/drawing/2015/06/chart">
            <c:ext xmlns:c16="http://schemas.microsoft.com/office/drawing/2014/chart" uri="{C3380CC4-5D6E-409C-BE32-E72D297353CC}">
              <c16:uniqueId val="{00000001-A866-4DD6-8749-BA4534E25E4B}"/>
            </c:ext>
          </c:extLst>
        </c:ser>
        <c:ser>
          <c:idx val="2"/>
          <c:order val="3"/>
          <c:tx>
            <c:v>Others</c:v>
          </c:tx>
          <c:spPr>
            <a:solidFill>
              <a:srgbClr val="8CC841"/>
            </a:solidFill>
            <a:ln w="6350" cmpd="sng">
              <a:solidFill>
                <a:srgbClr val="000000"/>
              </a:solidFill>
              <a:round/>
            </a:ln>
            <a:effectLst/>
          </c:spPr>
          <c:cat>
            <c:numRef>
              <c:f>'Fig_0-11'!$BC$13:$BC$30</c:f>
              <c:numCache>
                <c:formatCode>General</c:formatCode>
                <c:ptCount val="18"/>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numCache>
            </c:numRef>
          </c:cat>
          <c:val>
            <c:numRef>
              <c:f>'Fig_0-11'!$BF$13:$BF$30</c:f>
              <c:numCache>
                <c:formatCode>0.00</c:formatCode>
                <c:ptCount val="18"/>
                <c:pt idx="0">
                  <c:v>-1.0291314431552321</c:v>
                </c:pt>
                <c:pt idx="1">
                  <c:v>-4.5086209481599626</c:v>
                </c:pt>
                <c:pt idx="2">
                  <c:v>-3.0184807597637389</c:v>
                </c:pt>
                <c:pt idx="3">
                  <c:v>-0.43393758002131122</c:v>
                </c:pt>
                <c:pt idx="4">
                  <c:v>0.60289265427295402</c:v>
                </c:pt>
                <c:pt idx="5">
                  <c:v>0.91391848939480458</c:v>
                </c:pt>
                <c:pt idx="6">
                  <c:v>-3.0859412222030302</c:v>
                </c:pt>
                <c:pt idx="7">
                  <c:v>-1.3893749023403805</c:v>
                </c:pt>
                <c:pt idx="8">
                  <c:v>-0.63553012749056625</c:v>
                </c:pt>
                <c:pt idx="9">
                  <c:v>1.5500531926718233</c:v>
                </c:pt>
                <c:pt idx="10">
                  <c:v>-0.9043182660066077</c:v>
                </c:pt>
                <c:pt idx="11">
                  <c:v>-1.4032738322829137</c:v>
                </c:pt>
                <c:pt idx="12">
                  <c:v>-0.64958594147127358</c:v>
                </c:pt>
                <c:pt idx="13">
                  <c:v>-0.36865185615776969</c:v>
                </c:pt>
                <c:pt idx="14">
                  <c:v>-1.7067474456310017</c:v>
                </c:pt>
                <c:pt idx="15">
                  <c:v>-1.2890434343267001</c:v>
                </c:pt>
                <c:pt idx="16">
                  <c:v>-1.1229412746022467</c:v>
                </c:pt>
                <c:pt idx="17">
                  <c:v>-1.1990934422134649</c:v>
                </c:pt>
              </c:numCache>
            </c:numRef>
          </c:val>
          <c:extLst xmlns:c16r2="http://schemas.microsoft.com/office/drawing/2015/06/chart">
            <c:ext xmlns:c16="http://schemas.microsoft.com/office/drawing/2014/chart" uri="{C3380CC4-5D6E-409C-BE32-E72D297353CC}">
              <c16:uniqueId val="{00000002-A866-4DD6-8749-BA4534E25E4B}"/>
            </c:ext>
          </c:extLst>
        </c:ser>
        <c:dLbls/>
        <c:gapWidth val="100"/>
        <c:overlap val="100"/>
        <c:axId val="54897280"/>
        <c:axId val="54911360"/>
      </c:barChart>
      <c:lineChart>
        <c:grouping val="standard"/>
        <c:ser>
          <c:idx val="3"/>
          <c:order val="0"/>
          <c:tx>
            <c:strRef>
              <c:f>'Fig_0-11'!$BG$12</c:f>
              <c:strCache>
                <c:ptCount val="1"/>
                <c:pt idx="0">
                  <c:v>Change in debt to GDP ratio</c:v>
                </c:pt>
              </c:strCache>
            </c:strRef>
          </c:tx>
          <c:spPr>
            <a:ln>
              <a:noFill/>
            </a:ln>
          </c:spPr>
          <c:marker>
            <c:symbol val="triangle"/>
            <c:size val="5"/>
            <c:spPr>
              <a:solidFill>
                <a:schemeClr val="bg2">
                  <a:lumMod val="10000"/>
                </a:schemeClr>
              </a:solidFill>
              <a:ln>
                <a:noFill/>
              </a:ln>
            </c:spPr>
          </c:marker>
          <c:cat>
            <c:numRef>
              <c:f>'Fig_0-11'!$BC$13:$BC$30</c:f>
              <c:numCache>
                <c:formatCode>General</c:formatCode>
                <c:ptCount val="18"/>
                <c:pt idx="0">
                  <c:v>2001</c:v>
                </c:pt>
                <c:pt idx="1">
                  <c:v>2002</c:v>
                </c:pt>
                <c:pt idx="2">
                  <c:v>2003</c:v>
                </c:pt>
                <c:pt idx="3">
                  <c:v>2004</c:v>
                </c:pt>
                <c:pt idx="4">
                  <c:v>2005</c:v>
                </c:pt>
                <c:pt idx="5">
                  <c:v>2006</c:v>
                </c:pt>
                <c:pt idx="6">
                  <c:v>2007</c:v>
                </c:pt>
                <c:pt idx="7">
                  <c:v>2008</c:v>
                </c:pt>
                <c:pt idx="8">
                  <c:v>2009</c:v>
                </c:pt>
                <c:pt idx="9">
                  <c:v>2010</c:v>
                </c:pt>
                <c:pt idx="10">
                  <c:v>2011</c:v>
                </c:pt>
                <c:pt idx="11">
                  <c:v>2012</c:v>
                </c:pt>
                <c:pt idx="12">
                  <c:v>2013</c:v>
                </c:pt>
                <c:pt idx="13">
                  <c:v>2014</c:v>
                </c:pt>
                <c:pt idx="14">
                  <c:v>2015</c:v>
                </c:pt>
                <c:pt idx="15">
                  <c:v>2016</c:v>
                </c:pt>
                <c:pt idx="16">
                  <c:v>2017</c:v>
                </c:pt>
                <c:pt idx="17">
                  <c:v>2018</c:v>
                </c:pt>
              </c:numCache>
            </c:numRef>
          </c:cat>
          <c:val>
            <c:numRef>
              <c:f>'Fig_0-11'!$BG$13:$BG$30</c:f>
              <c:numCache>
                <c:formatCode>0.00</c:formatCode>
                <c:ptCount val="18"/>
                <c:pt idx="0">
                  <c:v>-0.18216116437390895</c:v>
                </c:pt>
                <c:pt idx="1">
                  <c:v>-2.8037645317869964</c:v>
                </c:pt>
                <c:pt idx="2">
                  <c:v>-1.5246628160540039</c:v>
                </c:pt>
                <c:pt idx="3">
                  <c:v>-0.18794600393589184</c:v>
                </c:pt>
                <c:pt idx="4">
                  <c:v>1.650067658159202</c:v>
                </c:pt>
                <c:pt idx="5">
                  <c:v>0.5235579731867972</c:v>
                </c:pt>
                <c:pt idx="6">
                  <c:v>-2.6382607695791336</c:v>
                </c:pt>
                <c:pt idx="7">
                  <c:v>2.6290329805798365</c:v>
                </c:pt>
                <c:pt idx="8">
                  <c:v>10.191485707077392</c:v>
                </c:pt>
                <c:pt idx="9">
                  <c:v>2.9019212165412971</c:v>
                </c:pt>
                <c:pt idx="10">
                  <c:v>0.95384243607480834</c:v>
                </c:pt>
                <c:pt idx="11">
                  <c:v>6.8759350670591015</c:v>
                </c:pt>
                <c:pt idx="12">
                  <c:v>5.6821878516082878</c:v>
                </c:pt>
                <c:pt idx="13">
                  <c:v>2.7842988686309988</c:v>
                </c:pt>
                <c:pt idx="14">
                  <c:v>0.54680202552009405</c:v>
                </c:pt>
                <c:pt idx="15">
                  <c:v>0.4331529978437062</c:v>
                </c:pt>
                <c:pt idx="16">
                  <c:v>-0.11422562501988411</c:v>
                </c:pt>
                <c:pt idx="17">
                  <c:v>-0.52838907905260157</c:v>
                </c:pt>
              </c:numCache>
            </c:numRef>
          </c:val>
          <c:extLst xmlns:c16r2="http://schemas.microsoft.com/office/drawing/2015/06/chart">
            <c:ext xmlns:c16="http://schemas.microsoft.com/office/drawing/2014/chart" uri="{C3380CC4-5D6E-409C-BE32-E72D297353CC}">
              <c16:uniqueId val="{00000003-A866-4DD6-8749-BA4534E25E4B}"/>
            </c:ext>
          </c:extLst>
        </c:ser>
        <c:dLbls/>
        <c:marker val="1"/>
        <c:axId val="54897280"/>
        <c:axId val="54911360"/>
      </c:lineChart>
      <c:catAx>
        <c:axId val="54897280"/>
        <c:scaling>
          <c:orientation val="minMax"/>
        </c:scaling>
        <c:axPos val="b"/>
        <c:numFmt formatCode="General" sourceLinked="1"/>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5400000" vert="horz"/>
          <a:lstStyle/>
          <a:p>
            <a:pPr>
              <a:defRPr/>
            </a:pPr>
            <a:endParaRPr lang="it-IT"/>
          </a:p>
        </c:txPr>
        <c:crossAx val="54911360"/>
        <c:crosses val="autoZero"/>
        <c:auto val="1"/>
        <c:lblAlgn val="ctr"/>
        <c:lblOffset val="0"/>
        <c:tickLblSkip val="2"/>
        <c:tickMarkSkip val="2"/>
      </c:catAx>
      <c:valAx>
        <c:axId val="54911360"/>
        <c:scaling>
          <c:orientation val="minMax"/>
          <c:max val="16"/>
          <c:min val="-6"/>
        </c:scaling>
        <c:axPos val="l"/>
        <c:majorGridlines>
          <c:spPr>
            <a:ln w="9525" cmpd="sng">
              <a:solidFill>
                <a:srgbClr val="C8C8C8"/>
              </a:solidFill>
              <a:prstDash val="solid"/>
            </a:ln>
          </c:spPr>
        </c:majorGridlines>
        <c:numFmt formatCode="General"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4897280"/>
        <c:crosses val="autoZero"/>
        <c:crossBetween val="between"/>
        <c:majorUnit val="2"/>
      </c:valAx>
      <c:spPr>
        <a:no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legend>
      <c:legendPos val="r"/>
      <c:layout>
        <c:manualLayout>
          <c:xMode val="edge"/>
          <c:yMode val="edge"/>
          <c:x val="7.6254911070487111E-2"/>
          <c:y val="8.7775452675501964E-2"/>
          <c:w val="0.51168241407520387"/>
          <c:h val="0.28093921993371568"/>
        </c:manualLayout>
      </c:layout>
      <c:overlay val="1"/>
      <c:spPr>
        <a:noFill/>
        <a:ln>
          <a:noFill/>
          <a:round/>
        </a:ln>
        <a:effectLst/>
        <a:extLst>
          <a:ext uri="{91240B29-F687-4F45-9708-019B960494DF}">
            <a14:hiddenLine xmlns:a14="http://schemas.microsoft.com/office/drawing/2010/main" xmlns:r="http://schemas.openxmlformats.org/officeDocument/2006/relationships" xmlns="">
              <a:noFill/>
              <a:round/>
            </a14:hiddenLine>
          </a:ext>
        </a:extLst>
      </c:spPr>
    </c:legend>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userShapes r:id="rId2"/>
</c:chartSpace>
</file>

<file path=ppt/charts/chart9.xml><?xml version="1.0" encoding="utf-8"?>
<c:chartSpace xmlns:c="http://schemas.openxmlformats.org/drawingml/2006/chart" xmlns:a="http://schemas.openxmlformats.org/drawingml/2006/main" xmlns:r="http://schemas.openxmlformats.org/officeDocument/2006/relationships">
  <c:lang val="it-IT"/>
  <c:chart>
    <c:plotArea>
      <c:layout>
        <c:manualLayout>
          <c:layoutTarget val="inner"/>
          <c:xMode val="edge"/>
          <c:yMode val="edge"/>
          <c:x val="5.2999984941454532E-2"/>
          <c:y val="8.4571043032255669E-2"/>
          <c:w val="0.90055838520763198"/>
          <c:h val="0.83462659241565762"/>
        </c:manualLayout>
      </c:layout>
      <c:lineChart>
        <c:grouping val="standard"/>
        <c:ser>
          <c:idx val="0"/>
          <c:order val="0"/>
          <c:tx>
            <c:strRef>
              <c:f>Simulation_base!$AQ$10</c:f>
              <c:strCache>
                <c:ptCount val="1"/>
                <c:pt idx="0">
                  <c:v>Higher real GDP growth and primary balance</c:v>
                </c:pt>
              </c:strCache>
            </c:strRef>
          </c:tx>
          <c:spPr>
            <a:ln w="19050" cap="rnd" cmpd="sng" algn="ctr">
              <a:solidFill>
                <a:srgbClr val="037BC1"/>
              </a:solidFill>
              <a:prstDash val="solid"/>
              <a:round/>
            </a:ln>
            <a:effectLst/>
          </c:spPr>
          <c:marker>
            <c:symbol val="none"/>
          </c:marker>
          <c:cat>
            <c:strRef>
              <c:f>Simulation_base!$AK$12:$AK$42</c:f>
              <c:strCache>
                <c:ptCount val="31"/>
                <c:pt idx="0">
                  <c:v>2000</c:v>
                </c:pt>
                <c:pt idx="1">
                  <c:v>01</c:v>
                </c:pt>
                <c:pt idx="2">
                  <c:v>02</c:v>
                </c:pt>
                <c:pt idx="3">
                  <c:v>03</c:v>
                </c:pt>
                <c:pt idx="4">
                  <c:v>04</c:v>
                </c:pt>
                <c:pt idx="5">
                  <c:v>05</c:v>
                </c:pt>
                <c:pt idx="6">
                  <c:v>06</c:v>
                </c:pt>
                <c:pt idx="7">
                  <c:v>07</c:v>
                </c:pt>
                <c:pt idx="8">
                  <c:v>08</c:v>
                </c:pt>
                <c:pt idx="9">
                  <c:v>09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strCache>
            </c:strRef>
          </c:cat>
          <c:val>
            <c:numRef>
              <c:f>Simulation_base!$O$12:$O$42</c:f>
              <c:numCache>
                <c:formatCode>0.0</c:formatCode>
                <c:ptCount val="31"/>
                <c:pt idx="0">
                  <c:v>104.95298999256011</c:v>
                </c:pt>
                <c:pt idx="1">
                  <c:v>104.77082882818618</c:v>
                </c:pt>
                <c:pt idx="2">
                  <c:v>101.96706429639922</c:v>
                </c:pt>
                <c:pt idx="3">
                  <c:v>100.44240148034523</c:v>
                </c:pt>
                <c:pt idx="4">
                  <c:v>100.25445547640929</c:v>
                </c:pt>
                <c:pt idx="5">
                  <c:v>101.90452313456852</c:v>
                </c:pt>
                <c:pt idx="6">
                  <c:v>102.42808110775528</c:v>
                </c:pt>
                <c:pt idx="7">
                  <c:v>99.78982033817617</c:v>
                </c:pt>
                <c:pt idx="8">
                  <c:v>102.41885331875601</c:v>
                </c:pt>
                <c:pt idx="9">
                  <c:v>112.6103390258334</c:v>
                </c:pt>
                <c:pt idx="10">
                  <c:v>115.51226024237469</c:v>
                </c:pt>
                <c:pt idx="11">
                  <c:v>116.4661026784495</c:v>
                </c:pt>
                <c:pt idx="12">
                  <c:v>123.34203774550861</c:v>
                </c:pt>
                <c:pt idx="13">
                  <c:v>129.0242255971169</c:v>
                </c:pt>
                <c:pt idx="14">
                  <c:v>131.80852446574787</c:v>
                </c:pt>
                <c:pt idx="15">
                  <c:v>132.35532649126802</c:v>
                </c:pt>
                <c:pt idx="16">
                  <c:v>132.78847948911169</c:v>
                </c:pt>
                <c:pt idx="17">
                  <c:v>132.67425386409175</c:v>
                </c:pt>
                <c:pt idx="18">
                  <c:v>132.14586478503918</c:v>
                </c:pt>
              </c:numCache>
            </c:numRef>
          </c:val>
          <c:extLst xmlns:c16r2="http://schemas.microsoft.com/office/drawing/2015/06/chart">
            <c:ext xmlns:c16="http://schemas.microsoft.com/office/drawing/2014/chart" uri="{C3380CC4-5D6E-409C-BE32-E72D297353CC}">
              <c16:uniqueId val="{00000000-9ECF-46F1-8429-42DD0B07A4EA}"/>
            </c:ext>
          </c:extLst>
        </c:ser>
        <c:ser>
          <c:idx val="1"/>
          <c:order val="1"/>
          <c:tx>
            <c:strRef>
              <c:f>Simulation_base!$AL$10</c:f>
              <c:strCache>
                <c:ptCount val="1"/>
                <c:pt idx="0">
                  <c:v>Business as usual</c:v>
                </c:pt>
              </c:strCache>
            </c:strRef>
          </c:tx>
          <c:spPr>
            <a:ln w="19050" cap="rnd" cmpd="sng" algn="ctr">
              <a:solidFill>
                <a:srgbClr val="037BC1"/>
              </a:solidFill>
              <a:prstDash val="solid"/>
              <a:round/>
            </a:ln>
            <a:effectLst/>
          </c:spPr>
          <c:marker>
            <c:symbol val="none"/>
          </c:marker>
          <c:cat>
            <c:strRef>
              <c:f>Simulation_base!$AK$12:$AK$42</c:f>
              <c:strCache>
                <c:ptCount val="31"/>
                <c:pt idx="0">
                  <c:v>2000</c:v>
                </c:pt>
                <c:pt idx="1">
                  <c:v>01</c:v>
                </c:pt>
                <c:pt idx="2">
                  <c:v>02</c:v>
                </c:pt>
                <c:pt idx="3">
                  <c:v>03</c:v>
                </c:pt>
                <c:pt idx="4">
                  <c:v>04</c:v>
                </c:pt>
                <c:pt idx="5">
                  <c:v>05</c:v>
                </c:pt>
                <c:pt idx="6">
                  <c:v>06</c:v>
                </c:pt>
                <c:pt idx="7">
                  <c:v>07</c:v>
                </c:pt>
                <c:pt idx="8">
                  <c:v>08</c:v>
                </c:pt>
                <c:pt idx="9">
                  <c:v>09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strCache>
            </c:strRef>
          </c:cat>
          <c:val>
            <c:numRef>
              <c:f>Simulation_base!$AL$12:$AL$42</c:f>
              <c:numCache>
                <c:formatCode>General</c:formatCode>
                <c:ptCount val="31"/>
                <c:pt idx="18" formatCode="0.0">
                  <c:v>132.14586478503918</c:v>
                </c:pt>
                <c:pt idx="19" formatCode="0.0">
                  <c:v>131.92833127006216</c:v>
                </c:pt>
                <c:pt idx="20" formatCode="0.0">
                  <c:v>131.57692727342206</c:v>
                </c:pt>
                <c:pt idx="21" formatCode="0.0">
                  <c:v>131.09131519941366</c:v>
                </c:pt>
                <c:pt idx="22" formatCode="0.0">
                  <c:v>130.47155264276878</c:v>
                </c:pt>
                <c:pt idx="23" formatCode="0.0">
                  <c:v>129.71809442268818</c:v>
                </c:pt>
                <c:pt idx="24" formatCode="0.0">
                  <c:v>128.83179266972525</c:v>
                </c:pt>
                <c:pt idx="25" formatCode="0.0">
                  <c:v>127.94129780989815</c:v>
                </c:pt>
                <c:pt idx="26" formatCode="0.0">
                  <c:v>127.04659000555536</c:v>
                </c:pt>
                <c:pt idx="27" formatCode="0.0">
                  <c:v>126.14764932519346</c:v>
                </c:pt>
                <c:pt idx="28" formatCode="0.0">
                  <c:v>125.24445574301251</c:v>
                </c:pt>
                <c:pt idx="29" formatCode="0.0">
                  <c:v>124.33698913847032</c:v>
                </c:pt>
                <c:pt idx="30" formatCode="0.0">
                  <c:v>123.42522929583423</c:v>
                </c:pt>
              </c:numCache>
            </c:numRef>
          </c:val>
          <c:extLst xmlns:c16r2="http://schemas.microsoft.com/office/drawing/2015/06/chart">
            <c:ext xmlns:c16="http://schemas.microsoft.com/office/drawing/2014/chart" uri="{C3380CC4-5D6E-409C-BE32-E72D297353CC}">
              <c16:uniqueId val="{00000001-9ECF-46F1-8429-42DD0B07A4EA}"/>
            </c:ext>
          </c:extLst>
        </c:ser>
        <c:ser>
          <c:idx val="4"/>
          <c:order val="3"/>
          <c:tx>
            <c:strRef>
              <c:f>Simulation_base!$AO$10</c:f>
              <c:strCache>
                <c:ptCount val="1"/>
                <c:pt idx="0">
                  <c:v>Higher real GDP growth (+0.5% points)</c:v>
                </c:pt>
              </c:strCache>
            </c:strRef>
          </c:tx>
          <c:spPr>
            <a:ln w="19050" cap="rnd" cmpd="sng" algn="ctr">
              <a:solidFill>
                <a:srgbClr val="DA2128"/>
              </a:solidFill>
              <a:prstDash val="solid"/>
              <a:round/>
            </a:ln>
            <a:effectLst/>
          </c:spPr>
          <c:marker>
            <c:symbol val="none"/>
          </c:marker>
          <c:cat>
            <c:strRef>
              <c:f>Simulation_base!$AK$12:$AK$42</c:f>
              <c:strCache>
                <c:ptCount val="31"/>
                <c:pt idx="0">
                  <c:v>2000</c:v>
                </c:pt>
                <c:pt idx="1">
                  <c:v>01</c:v>
                </c:pt>
                <c:pt idx="2">
                  <c:v>02</c:v>
                </c:pt>
                <c:pt idx="3">
                  <c:v>03</c:v>
                </c:pt>
                <c:pt idx="4">
                  <c:v>04</c:v>
                </c:pt>
                <c:pt idx="5">
                  <c:v>05</c:v>
                </c:pt>
                <c:pt idx="6">
                  <c:v>06</c:v>
                </c:pt>
                <c:pt idx="7">
                  <c:v>07</c:v>
                </c:pt>
                <c:pt idx="8">
                  <c:v>08</c:v>
                </c:pt>
                <c:pt idx="9">
                  <c:v>09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strCache>
            </c:strRef>
          </c:cat>
          <c:val>
            <c:numRef>
              <c:f>Simulation_base!$AO$12:$AO$42</c:f>
              <c:numCache>
                <c:formatCode>General</c:formatCode>
                <c:ptCount val="31"/>
                <c:pt idx="18" formatCode="0.0">
                  <c:v>132.14586478503918</c:v>
                </c:pt>
                <c:pt idx="19" formatCode="0.0">
                  <c:v>131.27104885001265</c:v>
                </c:pt>
                <c:pt idx="20" formatCode="0.0">
                  <c:v>130.26163708128129</c:v>
                </c:pt>
                <c:pt idx="21" formatCode="0.0">
                  <c:v>129.11925484697878</c:v>
                </c:pt>
                <c:pt idx="22" formatCode="0.0">
                  <c:v>127.84592416067792</c:v>
                </c:pt>
                <c:pt idx="23" formatCode="0.0">
                  <c:v>126.44405600946187</c:v>
                </c:pt>
                <c:pt idx="24" formatCode="0.0">
                  <c:v>124.91644076754666</c:v>
                </c:pt>
                <c:pt idx="25" formatCode="0.0">
                  <c:v>123.38915915510988</c:v>
                </c:pt>
                <c:pt idx="26" formatCode="0.0">
                  <c:v>121.86221109928726</c:v>
                </c:pt>
                <c:pt idx="27" formatCode="0.0">
                  <c:v>120.33559652723035</c:v>
                </c:pt>
                <c:pt idx="28" formatCode="0.0">
                  <c:v>118.80931536610672</c:v>
                </c:pt>
                <c:pt idx="29" formatCode="0.0">
                  <c:v>117.28336754309973</c:v>
                </c:pt>
                <c:pt idx="30" formatCode="0.0">
                  <c:v>115.75775298540876</c:v>
                </c:pt>
              </c:numCache>
            </c:numRef>
          </c:val>
          <c:extLst xmlns:c16r2="http://schemas.microsoft.com/office/drawing/2015/06/chart">
            <c:ext xmlns:c16="http://schemas.microsoft.com/office/drawing/2014/chart" uri="{C3380CC4-5D6E-409C-BE32-E72D297353CC}">
              <c16:uniqueId val="{00000002-9ECF-46F1-8429-42DD0B07A4EA}"/>
            </c:ext>
          </c:extLst>
        </c:ser>
        <c:dLbls/>
        <c:marker val="1"/>
        <c:axId val="55080064"/>
        <c:axId val="55081600"/>
      </c:lineChart>
      <c:lineChart>
        <c:grouping val="standard"/>
        <c:ser>
          <c:idx val="3"/>
          <c:order val="2"/>
          <c:tx>
            <c:strRef>
              <c:f>Simulation_base!$AN$10</c:f>
              <c:strCache>
                <c:ptCount val="1"/>
                <c:pt idx="0">
                  <c:v>Higher interest rate (+1.5 % points )</c:v>
                </c:pt>
              </c:strCache>
            </c:strRef>
          </c:tx>
          <c:spPr>
            <a:ln w="19050" cap="rnd" cmpd="sng" algn="ctr">
              <a:solidFill>
                <a:srgbClr val="129E15"/>
              </a:solidFill>
              <a:prstDash val="solid"/>
              <a:round/>
            </a:ln>
            <a:effectLst/>
          </c:spPr>
          <c:marker>
            <c:symbol val="none"/>
          </c:marker>
          <c:val>
            <c:numRef>
              <c:f>Simulation_base!$AN$12:$AN$42</c:f>
              <c:numCache>
                <c:formatCode>General</c:formatCode>
                <c:ptCount val="31"/>
                <c:pt idx="18" formatCode="0.0">
                  <c:v>132.14586478503918</c:v>
                </c:pt>
                <c:pt idx="19" formatCode="0.0">
                  <c:v>131.92833127006216</c:v>
                </c:pt>
                <c:pt idx="20" formatCode="0.0">
                  <c:v>131.83532907395301</c:v>
                </c:pt>
                <c:pt idx="21" formatCode="0.0">
                  <c:v>131.86763810752885</c:v>
                </c:pt>
                <c:pt idx="22" formatCode="0.0">
                  <c:v>132.02640727903579</c:v>
                </c:pt>
                <c:pt idx="23" formatCode="0.0">
                  <c:v>132.31316104794178</c:v>
                </c:pt>
                <c:pt idx="24" formatCode="0.0">
                  <c:v>132.72980782310827</c:v>
                </c:pt>
                <c:pt idx="25" formatCode="0.0">
                  <c:v>133.41143710840259</c:v>
                </c:pt>
                <c:pt idx="26" formatCode="0.0">
                  <c:v>134.3645469845118</c:v>
                </c:pt>
                <c:pt idx="27" formatCode="0.0">
                  <c:v>135.33518221902196</c:v>
                </c:pt>
                <c:pt idx="28" formatCode="0.0">
                  <c:v>136.32366506039008</c:v>
                </c:pt>
                <c:pt idx="29" formatCode="0.0">
                  <c:v>137.33032368243411</c:v>
                </c:pt>
                <c:pt idx="30" formatCode="0.0">
                  <c:v>138.35549229328504</c:v>
                </c:pt>
              </c:numCache>
            </c:numRef>
          </c:val>
          <c:extLst xmlns:c16r2="http://schemas.microsoft.com/office/drawing/2015/06/chart">
            <c:ext xmlns:c16="http://schemas.microsoft.com/office/drawing/2014/chart" uri="{C3380CC4-5D6E-409C-BE32-E72D297353CC}">
              <c16:uniqueId val="{00000003-9ECF-46F1-8429-42DD0B07A4EA}"/>
            </c:ext>
          </c:extLst>
        </c:ser>
        <c:dLbls/>
        <c:marker val="1"/>
        <c:axId val="55089024"/>
        <c:axId val="55087488"/>
      </c:lineChart>
      <c:catAx>
        <c:axId val="55080064"/>
        <c:scaling>
          <c:orientation val="minMax"/>
        </c:scaling>
        <c:axPos val="b"/>
        <c:numFmt formatCode="General" sourceLinked="0"/>
        <c:majorTickMark val="in"/>
        <c:tickLblPos val="low"/>
        <c:spPr>
          <a:noFill/>
          <a:ln w="9525">
            <a:solidFill>
              <a:srgbClr val="000000"/>
            </a:solidFill>
            <a:prstDash val="solid"/>
          </a:ln>
          <a:extLst>
            <a:ext uri="{909E8E84-426E-40DD-AFC4-6F175D3DCCD1}">
              <a14:hiddenFill xmlns:a14="http://schemas.microsoft.com/office/drawing/2010/main" xmlns:r="http://schemas.openxmlformats.org/officeDocument/2006/relationships" xmlns="">
                <a:noFill/>
              </a14:hiddenFill>
            </a:ext>
          </a:extLst>
        </c:spPr>
        <c:txPr>
          <a:bodyPr rot="-60000000" vert="horz"/>
          <a:lstStyle/>
          <a:p>
            <a:pPr>
              <a:defRPr/>
            </a:pPr>
            <a:endParaRPr lang="it-IT"/>
          </a:p>
        </c:txPr>
        <c:crossAx val="55081600"/>
        <c:crosses val="autoZero"/>
        <c:auto val="1"/>
        <c:lblAlgn val="ctr"/>
        <c:lblOffset val="0"/>
        <c:tickLblSkip val="2"/>
        <c:tickMarkSkip val="2"/>
      </c:catAx>
      <c:valAx>
        <c:axId val="55081600"/>
        <c:scaling>
          <c:orientation val="minMax"/>
          <c:max val="140"/>
          <c:min val="80"/>
        </c:scaling>
        <c:axPos val="l"/>
        <c:majorGridlines>
          <c:spPr>
            <a:ln w="9525" cmpd="sng">
              <a:solidFill>
                <a:srgbClr val="C8C8C8"/>
              </a:solidFill>
              <a:prstDash val="solid"/>
            </a:ln>
          </c:spPr>
        </c:majorGridlines>
        <c:numFmt formatCode="General" sourceLinked="0"/>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5080064"/>
        <c:crosses val="autoZero"/>
        <c:crossBetween val="midCat"/>
      </c:valAx>
      <c:valAx>
        <c:axId val="55087488"/>
        <c:scaling>
          <c:orientation val="minMax"/>
          <c:max val="140"/>
          <c:min val="80"/>
        </c:scaling>
        <c:axPos val="r"/>
        <c:numFmt formatCode="General" sourceLinked="1"/>
        <c:tickLblPos val="nextTo"/>
        <c:spPr>
          <a:noFill/>
          <a:ln w="9525" cap="flat" cmpd="sng" algn="ctr">
            <a:noFill/>
            <a:prstDash val="solid"/>
            <a:round/>
          </a:ln>
          <a:effectLst/>
          <a:extLs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rot="-60000000" vert="horz"/>
          <a:lstStyle/>
          <a:p>
            <a:pPr>
              <a:defRPr/>
            </a:pPr>
            <a:endParaRPr lang="it-IT"/>
          </a:p>
        </c:txPr>
        <c:crossAx val="55089024"/>
        <c:crosses val="max"/>
        <c:crossBetween val="between"/>
      </c:valAx>
      <c:catAx>
        <c:axId val="55089024"/>
        <c:scaling>
          <c:orientation val="minMax"/>
        </c:scaling>
        <c:delete val="1"/>
        <c:axPos val="b"/>
        <c:tickLblPos val="none"/>
        <c:crossAx val="55087488"/>
        <c:crossesAt val="80"/>
        <c:auto val="1"/>
        <c:lblAlgn val="ctr"/>
        <c:lblOffset val="100"/>
      </c:catAx>
      <c:spPr>
        <a:noFill/>
        <a:ln>
          <a:noFill/>
          <a:round/>
        </a:ln>
        <a:effectLst/>
        <a:extLst>
          <a:ext uri="{91240B29-F687-4F45-9708-019B960494DF}">
            <a14:hiddenLine xmlns:a14="http://schemas.microsoft.com/office/drawing/2010/main" xmlns:r="http://schemas.openxmlformats.org/officeDocument/2006/relationships" xmlns="">
              <a:noFill/>
              <a:round/>
            </a14:hiddenLine>
          </a:ext>
        </a:extLst>
      </c:spPr>
    </c:plotArea>
    <c:plotVisOnly val="1"/>
    <c:dispBlanksAs val="gap"/>
    <c:showDLblsOverMax val="1"/>
  </c:chart>
  <c:spPr>
    <a:noFill/>
    <a:ln w="9525" cap="flat" cmpd="sng" algn="ctr">
      <a:noFill/>
      <a:prstDash val="solid"/>
      <a:round/>
    </a:ln>
    <a:effectLst/>
    <a:extLst>
      <a:ext uri="{909E8E84-426E-40DD-AFC4-6F175D3DCCD1}">
        <a14:hiddenFill xmlns:a14="http://schemas.microsoft.com/office/drawing/2010/main" xmlns:r="http://schemas.openxmlformats.org/officeDocument/2006/relationships" xmlns="">
          <a:solidFill>
            <a:sysClr val="window" lastClr="FFFFFF"/>
          </a:solidFill>
        </a14:hiddenFill>
      </a:ext>
      <a:ext uri="{91240B29-F687-4F45-9708-019B960494DF}">
        <a14:hiddenLine xmlns:a14="http://schemas.microsoft.com/office/drawing/2010/main" xmlns:r="http://schemas.openxmlformats.org/officeDocument/2006/relationships" xmlns="" w="9525" cap="flat" cmpd="sng" algn="ctr">
          <a:solidFill>
            <a:sysClr val="windowText" lastClr="000000">
              <a:tint val="75000"/>
              <a:shade val="95000"/>
              <a:satMod val="105000"/>
            </a:sysClr>
          </a:solidFill>
          <a:prstDash val="solid"/>
          <a:round/>
        </a14:hiddenLine>
      </a:ext>
    </a:extLst>
  </c:spPr>
  <c:txPr>
    <a:bodyPr/>
    <a:lstStyle/>
    <a:p>
      <a:pPr>
        <a:defRPr sz="1400">
          <a:solidFill>
            <a:schemeClr val="bg2">
              <a:lumMod val="10000"/>
            </a:schemeClr>
          </a:solidFill>
          <a:latin typeface="Arial Narrow" panose="020B0606020202030204" pitchFamily="34" charset="0"/>
        </a:defRPr>
      </a:pPr>
      <a:endParaRPr lang="it-IT"/>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cdr:x>
      <cdr:y>0</cdr:y>
    </cdr:from>
    <cdr:to>
      <cdr:x>0.32709</cdr:x>
      <cdr:y>0.08333</cdr:y>
    </cdr:to>
    <cdr:sp macro="" textlink="">
      <cdr:nvSpPr>
        <cdr:cNvPr id="2" name="TextBox 1"/>
        <cdr:cNvSpPr txBox="1"/>
      </cdr:nvSpPr>
      <cdr:spPr>
        <a:xfrm xmlns:a="http://schemas.openxmlformats.org/drawingml/2006/main">
          <a:off x="0" y="0"/>
          <a:ext cx="2520181" cy="36484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l"/>
          <a:r>
            <a:rPr lang="en-GB" sz="1400" b="0" i="0" dirty="0">
              <a:solidFill>
                <a:srgbClr val="000000"/>
              </a:solidFill>
              <a:latin typeface="Arial Narrow"/>
            </a:rPr>
            <a:t>New </a:t>
          </a:r>
          <a:r>
            <a:rPr lang="en-GB" sz="1400" b="0" i="0" dirty="0" err="1">
              <a:solidFill>
                <a:srgbClr val="000000"/>
              </a:solidFill>
              <a:latin typeface="Arial Narrow"/>
            </a:rPr>
            <a:t>hirings</a:t>
          </a:r>
          <a:r>
            <a:rPr lang="en-GB" sz="1400" b="0" i="0" dirty="0">
              <a:solidFill>
                <a:srgbClr val="000000"/>
              </a:solidFill>
              <a:latin typeface="Arial Narrow"/>
            </a:rPr>
            <a:t>, millions</a:t>
          </a:r>
        </a:p>
      </cdr:txBody>
    </cdr:sp>
  </cdr:relSizeAnchor>
</c:userShapes>
</file>

<file path=ppt/drawings/drawing10.xml><?xml version="1.0" encoding="utf-8"?>
<c:userShapes xmlns:c="http://schemas.openxmlformats.org/drawingml/2006/chart">
  <cdr:relSizeAnchor xmlns:cdr="http://schemas.openxmlformats.org/drawingml/2006/chartDrawing">
    <cdr:from>
      <cdr:x>0</cdr:x>
      <cdr:y>0</cdr:y>
    </cdr:from>
    <cdr:to>
      <cdr:x>0.11009</cdr:x>
      <cdr:y>0.07633</cdr:y>
    </cdr:to>
    <cdr:sp macro="" textlink="">
      <cdr:nvSpPr>
        <cdr:cNvPr id="2" name="TextBox 1"/>
        <cdr:cNvSpPr txBox="1"/>
      </cdr:nvSpPr>
      <cdr:spPr>
        <a:xfrm xmlns:a="http://schemas.openxmlformats.org/drawingml/2006/main">
          <a:off x="0" y="0"/>
          <a:ext cx="864096" cy="30305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400" dirty="0">
              <a:latin typeface="Arial Narrow" panose="020B0606020202030204" pitchFamily="34" charset="0"/>
            </a:rPr>
            <a:t>% of GDP</a:t>
          </a:r>
        </a:p>
      </cdr:txBody>
    </cdr:sp>
  </cdr:relSizeAnchor>
  <cdr:relSizeAnchor xmlns:cdr="http://schemas.openxmlformats.org/drawingml/2006/chartDrawing">
    <cdr:from>
      <cdr:x>0.2844</cdr:x>
      <cdr:y>0</cdr:y>
    </cdr:from>
    <cdr:to>
      <cdr:x>0.79817</cdr:x>
      <cdr:y>0.07255</cdr:y>
    </cdr:to>
    <cdr:sp macro="" textlink="">
      <cdr:nvSpPr>
        <cdr:cNvPr id="3" name="TextBox 2"/>
        <cdr:cNvSpPr txBox="1"/>
      </cdr:nvSpPr>
      <cdr:spPr>
        <a:xfrm xmlns:a="http://schemas.openxmlformats.org/drawingml/2006/main">
          <a:off x="2232248" y="0"/>
          <a:ext cx="4032448"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GB" sz="1600" dirty="0">
              <a:solidFill>
                <a:schemeClr val="bg2">
                  <a:lumMod val="10000"/>
                </a:schemeClr>
              </a:solidFill>
              <a:latin typeface="Arial Narrow" panose="020B0606020202030204" pitchFamily="34" charset="0"/>
            </a:rPr>
            <a:t>Gross domestic expenditure on R&amp;D </a:t>
          </a:r>
          <a:endParaRPr lang="en-GB" sz="1600" dirty="0">
            <a:solidFill>
              <a:schemeClr val="bg2">
                <a:lumMod val="10000"/>
              </a:schemeClr>
            </a:solidFill>
          </a:endParaRPr>
        </a:p>
      </cdr:txBody>
    </cdr:sp>
  </cdr:relSizeAnchor>
  <cdr:relSizeAnchor xmlns:cdr="http://schemas.openxmlformats.org/drawingml/2006/chartDrawing">
    <cdr:from>
      <cdr:x>0.88991</cdr:x>
      <cdr:y>0</cdr:y>
    </cdr:from>
    <cdr:to>
      <cdr:x>1</cdr:x>
      <cdr:y>0.07633</cdr:y>
    </cdr:to>
    <cdr:sp macro="" textlink="">
      <cdr:nvSpPr>
        <cdr:cNvPr id="4" name="TextBox 1"/>
        <cdr:cNvSpPr txBox="1"/>
      </cdr:nvSpPr>
      <cdr:spPr>
        <a:xfrm xmlns:a="http://schemas.openxmlformats.org/drawingml/2006/main">
          <a:off x="6984776" y="0"/>
          <a:ext cx="864096" cy="30305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GB" sz="1400" dirty="0">
              <a:latin typeface="Arial Narrow" panose="020B0606020202030204" pitchFamily="34" charset="0"/>
            </a:rPr>
            <a:t>% of GDP</a:t>
          </a:r>
        </a:p>
      </cdr:txBody>
    </cdr:sp>
  </cdr:relSizeAnchor>
</c:userShapes>
</file>

<file path=ppt/drawings/drawing11.xml><?xml version="1.0" encoding="utf-8"?>
<c:userShapes xmlns:c="http://schemas.openxmlformats.org/drawingml/2006/chart">
  <cdr:relSizeAnchor xmlns:cdr="http://schemas.openxmlformats.org/drawingml/2006/chartDrawing">
    <cdr:from>
      <cdr:x>0.2113</cdr:x>
      <cdr:y>0.01545</cdr:y>
    </cdr:from>
    <cdr:to>
      <cdr:x>0.8769</cdr:x>
      <cdr:y>0.09389</cdr:y>
    </cdr:to>
    <cdr:sp macro="" textlink="">
      <cdr:nvSpPr>
        <cdr:cNvPr id="2" name="TextBox 1"/>
        <cdr:cNvSpPr txBox="1"/>
      </cdr:nvSpPr>
      <cdr:spPr>
        <a:xfrm xmlns:a="http://schemas.openxmlformats.org/drawingml/2006/main">
          <a:off x="1658435" y="72009"/>
          <a:ext cx="5224209" cy="36559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GB" sz="1400" dirty="0">
              <a:latin typeface="Arial Narrow" panose="020B0606020202030204" pitchFamily="34" charset="0"/>
            </a:rPr>
            <a:t>% of over- and under-skilled workers in literacy, 2012</a:t>
          </a:r>
        </a:p>
      </cdr:txBody>
    </cdr:sp>
  </cdr:relSizeAnchor>
</c:userShapes>
</file>

<file path=ppt/drawings/drawing12.xml><?xml version="1.0" encoding="utf-8"?>
<c:userShapes xmlns:c="http://schemas.openxmlformats.org/drawingml/2006/chart">
  <cdr:relSizeAnchor xmlns:cdr="http://schemas.openxmlformats.org/drawingml/2006/chartDrawing">
    <cdr:from>
      <cdr:x>0.89951</cdr:x>
      <cdr:y>0</cdr:y>
    </cdr:from>
    <cdr:to>
      <cdr:x>1</cdr:x>
      <cdr:y>0.0784</cdr:y>
    </cdr:to>
    <cdr:sp macro="" textlink="">
      <cdr:nvSpPr>
        <cdr:cNvPr id="3" name="TextBox 2"/>
        <cdr:cNvSpPr txBox="1"/>
      </cdr:nvSpPr>
      <cdr:spPr>
        <a:xfrm xmlns:a="http://schemas.openxmlformats.org/drawingml/2006/main">
          <a:off x="7090393" y="-1412776"/>
          <a:ext cx="792088" cy="30217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n-GB" sz="1400" dirty="0">
              <a:solidFill>
                <a:schemeClr val="bg2">
                  <a:lumMod val="10000"/>
                </a:schemeClr>
              </a:solidFill>
              <a:latin typeface="Arial Narrow" panose="020B0606020202030204" pitchFamily="34" charset="0"/>
            </a:rPr>
            <a:t>% GDP </a:t>
          </a:r>
        </a:p>
      </cdr:txBody>
    </cdr:sp>
  </cdr:relSizeAnchor>
</c:userShapes>
</file>

<file path=ppt/drawings/drawing13.xml><?xml version="1.0" encoding="utf-8"?>
<c:userShapes xmlns:c="http://schemas.openxmlformats.org/drawingml/2006/chart">
  <cdr:relSizeAnchor xmlns:cdr="http://schemas.openxmlformats.org/drawingml/2006/chartDrawing">
    <cdr:from>
      <cdr:x>0</cdr:x>
      <cdr:y>0</cdr:y>
    </cdr:from>
    <cdr:to>
      <cdr:x>0.32067</cdr:x>
      <cdr:y>0.05556</cdr:y>
    </cdr:to>
    <cdr:sp macro="" textlink="">
      <cdr:nvSpPr>
        <cdr:cNvPr id="2" name="TextBox 1"/>
        <cdr:cNvSpPr txBox="1"/>
      </cdr:nvSpPr>
      <cdr:spPr>
        <a:xfrm xmlns:a="http://schemas.openxmlformats.org/drawingml/2006/main">
          <a:off x="-3122940" y="0"/>
          <a:ext cx="854777" cy="2160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GB" sz="1100" dirty="0">
              <a:latin typeface="Arial Narrow" panose="020B0606020202030204" pitchFamily="34" charset="0"/>
            </a:rPr>
            <a:t>Score pts</a:t>
          </a:r>
        </a:p>
      </cdr:txBody>
    </cdr:sp>
  </cdr:relSizeAnchor>
</c:userShapes>
</file>

<file path=ppt/drawings/drawing14.xml><?xml version="1.0" encoding="utf-8"?>
<c:userShapes xmlns:c="http://schemas.openxmlformats.org/drawingml/2006/chart">
  <cdr:relSizeAnchor xmlns:cdr="http://schemas.openxmlformats.org/drawingml/2006/chartDrawing">
    <cdr:from>
      <cdr:x>0</cdr:x>
      <cdr:y>0</cdr:y>
    </cdr:from>
    <cdr:to>
      <cdr:x>0.32067</cdr:x>
      <cdr:y>0.05556</cdr:y>
    </cdr:to>
    <cdr:sp macro="" textlink="">
      <cdr:nvSpPr>
        <cdr:cNvPr id="2" name="TextBox 1"/>
        <cdr:cNvSpPr txBox="1"/>
      </cdr:nvSpPr>
      <cdr:spPr>
        <a:xfrm xmlns:a="http://schemas.openxmlformats.org/drawingml/2006/main">
          <a:off x="0" y="0"/>
          <a:ext cx="854777" cy="21602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l"/>
          <a:r>
            <a:rPr lang="en-GB" sz="1100" dirty="0">
              <a:latin typeface="Arial Narrow" panose="020B0606020202030204" pitchFamily="34" charset="0"/>
            </a:rPr>
            <a:t>Score pts</a:t>
          </a:r>
        </a:p>
      </cdr:txBody>
    </cdr:sp>
  </cdr:relSizeAnchor>
</c:userShapes>
</file>

<file path=ppt/drawings/drawing15.xml><?xml version="1.0" encoding="utf-8"?>
<c:userShapes xmlns:c="http://schemas.openxmlformats.org/drawingml/2006/chart">
  <cdr:relSizeAnchor xmlns:cdr="http://schemas.openxmlformats.org/drawingml/2006/chartDrawing">
    <cdr:from>
      <cdr:x>0</cdr:x>
      <cdr:y>0</cdr:y>
    </cdr:from>
    <cdr:to>
      <cdr:x>0.32067</cdr:x>
      <cdr:y>0.05556</cdr:y>
    </cdr:to>
    <cdr:sp macro="" textlink="">
      <cdr:nvSpPr>
        <cdr:cNvPr id="2" name="TextBox 1"/>
        <cdr:cNvSpPr txBox="1"/>
      </cdr:nvSpPr>
      <cdr:spPr>
        <a:xfrm xmlns:a="http://schemas.openxmlformats.org/drawingml/2006/main">
          <a:off x="-5926721" y="0"/>
          <a:ext cx="854777" cy="21602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GB" sz="1100" dirty="0">
              <a:latin typeface="Arial Narrow" panose="020B0606020202030204" pitchFamily="34" charset="0"/>
            </a:rPr>
            <a:t>Score pts</a:t>
          </a:r>
        </a:p>
      </cdr:txBody>
    </cdr:sp>
  </cdr:relSizeAnchor>
</c:userShapes>
</file>

<file path=ppt/drawings/drawing16.xml><?xml version="1.0" encoding="utf-8"?>
<c:userShapes xmlns:c="http://schemas.openxmlformats.org/drawingml/2006/chart">
  <cdr:relSizeAnchor xmlns:cdr="http://schemas.openxmlformats.org/drawingml/2006/chartDrawing">
    <cdr:from>
      <cdr:x>0</cdr:x>
      <cdr:y>0</cdr:y>
    </cdr:from>
    <cdr:to>
      <cdr:x>0.67292</cdr:x>
      <cdr:y>0.11111</cdr:y>
    </cdr:to>
    <cdr:sp macro="" textlink="">
      <cdr:nvSpPr>
        <cdr:cNvPr id="3" name="TextBox 2"/>
        <cdr:cNvSpPr txBox="1"/>
      </cdr:nvSpPr>
      <cdr:spPr>
        <a:xfrm xmlns:a="http://schemas.openxmlformats.org/drawingml/2006/main">
          <a:off x="-691083" y="-1363665"/>
          <a:ext cx="5169028" cy="50950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400" b="0" i="0" dirty="0">
              <a:solidFill>
                <a:srgbClr val="000000"/>
              </a:solidFill>
              <a:effectLst/>
              <a:latin typeface="Arial Narrow"/>
              <a:ea typeface="+mn-ea"/>
              <a:cs typeface="+mn-cs"/>
            </a:rPr>
            <a:t>% of adults </a:t>
          </a:r>
          <a:r>
            <a:rPr lang="en-GB" sz="1400" dirty="0">
              <a:solidFill>
                <a:srgbClr val="000000"/>
              </a:solidFill>
              <a:latin typeface="Arial Narrow"/>
            </a:rPr>
            <a:t>graduated from </a:t>
          </a:r>
          <a:r>
            <a:rPr lang="en-GB" sz="1400" b="0" i="0" dirty="0">
              <a:solidFill>
                <a:srgbClr val="000000"/>
              </a:solidFill>
              <a:effectLst/>
              <a:latin typeface="Arial Narrow"/>
              <a:ea typeface="+mn-ea"/>
              <a:cs typeface="+mn-cs"/>
            </a:rPr>
            <a:t>short-cycle </a:t>
          </a:r>
          <a:r>
            <a:rPr lang="en-GB" sz="1400" b="0" i="0" dirty="0" smtClean="0">
              <a:solidFill>
                <a:srgbClr val="000000"/>
              </a:solidFill>
              <a:effectLst/>
              <a:latin typeface="Arial Narrow"/>
              <a:ea typeface="+mn-ea"/>
              <a:cs typeface="+mn-cs"/>
            </a:rPr>
            <a:t>tertiary VET </a:t>
          </a:r>
          <a:r>
            <a:rPr lang="en-GB" sz="1400" b="0" i="0" dirty="0">
              <a:solidFill>
                <a:srgbClr val="000000"/>
              </a:solidFill>
              <a:effectLst/>
              <a:latin typeface="Arial Narrow"/>
              <a:ea typeface="+mn-ea"/>
              <a:cs typeface="+mn-cs"/>
            </a:rPr>
            <a:t>programmes</a:t>
          </a:r>
          <a:endParaRPr lang="en-GB" sz="1400" b="0" i="0" dirty="0">
            <a:solidFill>
              <a:srgbClr val="000000"/>
            </a:solidFill>
            <a:latin typeface="Arial Narrow"/>
          </a:endParaRPr>
        </a:p>
      </cdr:txBody>
    </cdr:sp>
  </cdr:relSizeAnchor>
</c:userShapes>
</file>

<file path=ppt/drawings/drawing17.xml><?xml version="1.0" encoding="utf-8"?>
<c:userShapes xmlns:c="http://schemas.openxmlformats.org/drawingml/2006/chart">
  <cdr:relSizeAnchor xmlns:cdr="http://schemas.openxmlformats.org/drawingml/2006/chartDrawing">
    <cdr:from>
      <cdr:x>0</cdr:x>
      <cdr:y>0</cdr:y>
    </cdr:from>
    <cdr:to>
      <cdr:x>0.23685</cdr:x>
      <cdr:y>0.06988</cdr:y>
    </cdr:to>
    <cdr:sp macro="" textlink="">
      <cdr:nvSpPr>
        <cdr:cNvPr id="3" name="TextBox 2"/>
        <cdr:cNvSpPr txBox="1"/>
      </cdr:nvSpPr>
      <cdr:spPr>
        <a:xfrm xmlns:a="http://schemas.openxmlformats.org/drawingml/2006/main">
          <a:off x="-755576" y="0"/>
          <a:ext cx="1790785" cy="301915"/>
        </a:xfrm>
        <a:prstGeom xmlns:a="http://schemas.openxmlformats.org/drawingml/2006/main" prst="rect">
          <a:avLst/>
        </a:prstGeom>
        <a:noFill xmlns:a="http://schemas.openxmlformats.org/drawingml/2006/main"/>
        <a:ln xmlns:a="http://schemas.openxmlformats.org/drawingml/2006/main" w="9525" cmpd="sng">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r>
            <a:rPr lang="en-GB" sz="1400" b="0" i="0" dirty="0">
              <a:solidFill>
                <a:schemeClr val="bg2">
                  <a:lumMod val="10000"/>
                </a:schemeClr>
              </a:solidFill>
              <a:latin typeface="Arial Narrow"/>
            </a:rPr>
            <a:t>Absolute poverty rate, %</a:t>
          </a:r>
        </a:p>
      </cdr:txBody>
    </cdr:sp>
  </cdr:relSizeAnchor>
</c:userShapes>
</file>

<file path=ppt/drawings/drawing18.xml><?xml version="1.0" encoding="utf-8"?>
<c:userShapes xmlns:c="http://schemas.openxmlformats.org/drawingml/2006/chart">
  <cdr:relSizeAnchor xmlns:cdr="http://schemas.openxmlformats.org/drawingml/2006/chartDrawing">
    <cdr:from>
      <cdr:x>0.00346</cdr:x>
      <cdr:y>0</cdr:y>
    </cdr:from>
    <cdr:to>
      <cdr:x>0.04545</cdr:x>
      <cdr:y>0.06349</cdr:y>
    </cdr:to>
    <cdr:sp macro="" textlink="">
      <cdr:nvSpPr>
        <cdr:cNvPr id="2" name="TextBox 1"/>
        <cdr:cNvSpPr txBox="1"/>
      </cdr:nvSpPr>
      <cdr:spPr>
        <a:xfrm xmlns:a="http://schemas.openxmlformats.org/drawingml/2006/main">
          <a:off x="27442" y="0"/>
          <a:ext cx="332597"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400" dirty="0" smtClean="0">
              <a:latin typeface="Arial Narrow" panose="020B0606020202030204" pitchFamily="34" charset="0"/>
            </a:rPr>
            <a:t>%</a:t>
          </a:r>
          <a:endParaRPr lang="en-GB" sz="1400" dirty="0">
            <a:latin typeface="Arial Narrow" panose="020B0606020202030204" pitchFamily="34" charset="0"/>
          </a:endParaRPr>
        </a:p>
      </cdr:txBody>
    </cdr:sp>
  </cdr:relSizeAnchor>
</c:userShapes>
</file>

<file path=ppt/drawings/drawing19.xml><?xml version="1.0" encoding="utf-8"?>
<c:userShapes xmlns:c="http://schemas.openxmlformats.org/drawingml/2006/chart">
  <cdr:relSizeAnchor xmlns:cdr="http://schemas.openxmlformats.org/drawingml/2006/chartDrawing">
    <cdr:from>
      <cdr:x>0</cdr:x>
      <cdr:y>0.00153</cdr:y>
    </cdr:from>
    <cdr:to>
      <cdr:x>0.04505</cdr:x>
      <cdr:y>0.06741</cdr:y>
    </cdr:to>
    <cdr:sp macro="" textlink="">
      <cdr:nvSpPr>
        <cdr:cNvPr id="2" name="TextBox 1"/>
        <cdr:cNvSpPr txBox="1"/>
      </cdr:nvSpPr>
      <cdr:spPr>
        <a:xfrm xmlns:a="http://schemas.openxmlformats.org/drawingml/2006/main">
          <a:off x="0" y="5930"/>
          <a:ext cx="360040" cy="25551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dirty="0">
              <a:solidFill>
                <a:schemeClr val="bg2">
                  <a:lumMod val="10000"/>
                </a:schemeClr>
              </a:solidFill>
            </a:rPr>
            <a:t>%</a:t>
          </a:r>
        </a:p>
      </cdr:txBody>
    </cdr:sp>
  </cdr:relSizeAnchor>
  <cdr:relSizeAnchor xmlns:cdr="http://schemas.openxmlformats.org/drawingml/2006/chartDrawing">
    <cdr:from>
      <cdr:x>0.95495</cdr:x>
      <cdr:y>0.00448</cdr:y>
    </cdr:from>
    <cdr:to>
      <cdr:x>1</cdr:x>
      <cdr:y>0.07036</cdr:y>
    </cdr:to>
    <cdr:sp macro="" textlink="">
      <cdr:nvSpPr>
        <cdr:cNvPr id="3" name="TextBox 1"/>
        <cdr:cNvSpPr txBox="1"/>
      </cdr:nvSpPr>
      <cdr:spPr>
        <a:xfrm xmlns:a="http://schemas.openxmlformats.org/drawingml/2006/main">
          <a:off x="7632848" y="17374"/>
          <a:ext cx="360040" cy="25551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100" dirty="0">
              <a:solidFill>
                <a:schemeClr val="bg2">
                  <a:lumMod val="10000"/>
                </a:schemeClr>
              </a:solidFill>
            </a:rPr>
            <a:t>%</a:t>
          </a:r>
        </a:p>
      </cdr:txBody>
    </cdr:sp>
  </cdr:relSizeAnchor>
</c:userShapes>
</file>

<file path=ppt/drawings/drawing2.xml><?xml version="1.0" encoding="utf-8"?>
<c:userShapes xmlns:c="http://schemas.openxmlformats.org/drawingml/2006/chart">
  <cdr:relSizeAnchor xmlns:cdr="http://schemas.openxmlformats.org/drawingml/2006/chartDrawing">
    <cdr:from>
      <cdr:x>0</cdr:x>
      <cdr:y>0.01121</cdr:y>
    </cdr:from>
    <cdr:to>
      <cdr:x>0.87493</cdr:x>
      <cdr:y>0.15688</cdr:y>
    </cdr:to>
    <cdr:sp macro="" textlink="">
      <cdr:nvSpPr>
        <cdr:cNvPr id="2" name="TextBox 1"/>
        <cdr:cNvSpPr txBox="1"/>
      </cdr:nvSpPr>
      <cdr:spPr>
        <a:xfrm xmlns:a="http://schemas.openxmlformats.org/drawingml/2006/main">
          <a:off x="0" y="28575"/>
          <a:ext cx="4857750" cy="3714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400" dirty="0">
              <a:latin typeface="Arial Narrow" panose="020B0606020202030204" pitchFamily="34" charset="0"/>
            </a:rPr>
            <a:t>Cyclically adjusted government net lending, % potential GDP</a:t>
          </a:r>
        </a:p>
      </cdr:txBody>
    </cdr:sp>
  </cdr:relSizeAnchor>
</c:userShapes>
</file>

<file path=ppt/drawings/drawing3.xml><?xml version="1.0" encoding="utf-8"?>
<c:userShapes xmlns:c="http://schemas.openxmlformats.org/drawingml/2006/chart">
  <cdr:relSizeAnchor xmlns:cdr="http://schemas.openxmlformats.org/drawingml/2006/chartDrawing">
    <cdr:from>
      <cdr:x>0.88182</cdr:x>
      <cdr:y>0.08515</cdr:y>
    </cdr:from>
    <cdr:to>
      <cdr:x>0.99221</cdr:x>
      <cdr:y>0.90181</cdr:y>
    </cdr:to>
    <cdr:sp macro="" textlink="">
      <cdr:nvSpPr>
        <cdr:cNvPr id="2" name="Rectangle 1"/>
        <cdr:cNvSpPr/>
      </cdr:nvSpPr>
      <cdr:spPr>
        <a:xfrm xmlns:a="http://schemas.openxmlformats.org/drawingml/2006/main">
          <a:off x="6984776" y="367869"/>
          <a:ext cx="874425" cy="3528392"/>
        </a:xfrm>
        <a:prstGeom xmlns:a="http://schemas.openxmlformats.org/drawingml/2006/main" prst="rect">
          <a:avLst/>
        </a:prstGeom>
        <a:solidFill xmlns:a="http://schemas.openxmlformats.org/drawingml/2006/main">
          <a:schemeClr val="bg2">
            <a:lumMod val="90000"/>
            <a:alpha val="41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t"/>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l"/>
          <a:endParaRPr lang="en-GB" sz="1100"/>
        </a:p>
      </cdr:txBody>
    </cdr:sp>
  </cdr:relSizeAnchor>
</c:userShapes>
</file>

<file path=ppt/drawings/drawing4.xml><?xml version="1.0" encoding="utf-8"?>
<c:userShapes xmlns:c="http://schemas.openxmlformats.org/drawingml/2006/chart">
  <cdr:relSizeAnchor xmlns:cdr="http://schemas.openxmlformats.org/drawingml/2006/chartDrawing">
    <cdr:from>
      <cdr:x>0</cdr:x>
      <cdr:y>4.92149E-7</cdr:y>
    </cdr:from>
    <cdr:to>
      <cdr:x>0.20354</cdr:x>
      <cdr:y>0.08569</cdr:y>
    </cdr:to>
    <cdr:sp macro="" textlink="">
      <cdr:nvSpPr>
        <cdr:cNvPr id="2" name="TextBox 1"/>
        <cdr:cNvSpPr txBox="1"/>
      </cdr:nvSpPr>
      <cdr:spPr>
        <a:xfrm xmlns:a="http://schemas.openxmlformats.org/drawingml/2006/main">
          <a:off x="0" y="2"/>
          <a:ext cx="1656184" cy="34822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400" b="0" i="0" baseline="0" dirty="0">
              <a:solidFill>
                <a:srgbClr val="000000"/>
              </a:solidFill>
              <a:latin typeface="Arial Narrow"/>
            </a:rPr>
            <a:t>Debt to GDP ratio, % </a:t>
          </a:r>
          <a:endParaRPr lang="en-GB" sz="1400" b="0" i="0" dirty="0">
            <a:solidFill>
              <a:srgbClr val="000000"/>
            </a:solidFill>
            <a:latin typeface="Arial Narrow"/>
          </a:endParaRPr>
        </a:p>
      </cdr:txBody>
    </cdr:sp>
  </cdr:relSizeAnchor>
  <cdr:relSizeAnchor xmlns:cdr="http://schemas.openxmlformats.org/drawingml/2006/chartDrawing">
    <cdr:from>
      <cdr:x>0.79646</cdr:x>
      <cdr:y>0</cdr:y>
    </cdr:from>
    <cdr:to>
      <cdr:x>1</cdr:x>
      <cdr:y>0.10187</cdr:y>
    </cdr:to>
    <cdr:sp macro="" textlink="">
      <cdr:nvSpPr>
        <cdr:cNvPr id="3" name="TextBox 1"/>
        <cdr:cNvSpPr txBox="1"/>
      </cdr:nvSpPr>
      <cdr:spPr>
        <a:xfrm xmlns:a="http://schemas.openxmlformats.org/drawingml/2006/main">
          <a:off x="6480721" y="0"/>
          <a:ext cx="1656183" cy="41398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GB" sz="1400" dirty="0">
              <a:solidFill>
                <a:srgbClr val="000000"/>
              </a:solidFill>
              <a:latin typeface="Arial Narrow"/>
            </a:rPr>
            <a:t>Debt to GDP ratio, % </a:t>
          </a:r>
        </a:p>
      </cdr:txBody>
    </cdr:sp>
  </cdr:relSizeAnchor>
</c:userShapes>
</file>

<file path=ppt/drawings/drawing5.xml><?xml version="1.0" encoding="utf-8"?>
<c:userShapes xmlns:c="http://schemas.openxmlformats.org/drawingml/2006/chart">
  <cdr:relSizeAnchor xmlns:cdr="http://schemas.openxmlformats.org/drawingml/2006/chartDrawing">
    <cdr:from>
      <cdr:x>1.23994E-7</cdr:x>
      <cdr:y>0.01818</cdr:y>
    </cdr:from>
    <cdr:to>
      <cdr:x>0.11607</cdr:x>
      <cdr:y>0.11144</cdr:y>
    </cdr:to>
    <cdr:sp macro="" textlink="">
      <cdr:nvSpPr>
        <cdr:cNvPr id="2" name="TextBox 1"/>
        <cdr:cNvSpPr txBox="1"/>
      </cdr:nvSpPr>
      <cdr:spPr>
        <a:xfrm xmlns:a="http://schemas.openxmlformats.org/drawingml/2006/main">
          <a:off x="1" y="72001"/>
          <a:ext cx="936104" cy="3693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l"/>
          <a:r>
            <a:rPr lang="en-GB" sz="1400" dirty="0">
              <a:latin typeface="Arial Narrow" panose="020B0606020202030204" pitchFamily="34" charset="0"/>
            </a:rPr>
            <a:t>% of GDP</a:t>
          </a:r>
        </a:p>
        <a:p xmlns:a="http://schemas.openxmlformats.org/drawingml/2006/main">
          <a:endParaRPr lang="en-GB" sz="1100" dirty="0"/>
        </a:p>
      </cdr:txBody>
    </cdr:sp>
  </cdr:relSizeAnchor>
  <cdr:relSizeAnchor xmlns:cdr="http://schemas.openxmlformats.org/drawingml/2006/chartDrawing">
    <cdr:from>
      <cdr:x>0.33036</cdr:x>
      <cdr:y>0.01818</cdr:y>
    </cdr:from>
    <cdr:to>
      <cdr:x>0.71429</cdr:x>
      <cdr:y>0.09091</cdr:y>
    </cdr:to>
    <cdr:sp macro="" textlink="">
      <cdr:nvSpPr>
        <cdr:cNvPr id="4" name="TextBox 3"/>
        <cdr:cNvSpPr txBox="1"/>
      </cdr:nvSpPr>
      <cdr:spPr>
        <a:xfrm xmlns:a="http://schemas.openxmlformats.org/drawingml/2006/main">
          <a:off x="2664296" y="72008"/>
          <a:ext cx="3096344"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GB" sz="1600" dirty="0">
              <a:latin typeface="+mj-lt"/>
            </a:rPr>
            <a:t>Government fixed capital formation</a:t>
          </a:r>
        </a:p>
      </cdr:txBody>
    </cdr:sp>
  </cdr:relSizeAnchor>
</c:userShapes>
</file>

<file path=ppt/drawings/drawing6.xml><?xml version="1.0" encoding="utf-8"?>
<c:userShapes xmlns:c="http://schemas.openxmlformats.org/drawingml/2006/chart">
  <cdr:relSizeAnchor xmlns:cdr="http://schemas.openxmlformats.org/drawingml/2006/chartDrawing">
    <cdr:from>
      <cdr:x>0.72973</cdr:x>
      <cdr:y>0.03448</cdr:y>
    </cdr:from>
    <cdr:to>
      <cdr:x>1</cdr:x>
      <cdr:y>0.10345</cdr:y>
    </cdr:to>
    <cdr:sp macro="" textlink="">
      <cdr:nvSpPr>
        <cdr:cNvPr id="2" name="TextBox 1"/>
        <cdr:cNvSpPr txBox="1"/>
      </cdr:nvSpPr>
      <cdr:spPr>
        <a:xfrm xmlns:a="http://schemas.openxmlformats.org/drawingml/2006/main">
          <a:off x="5832648" y="144016"/>
          <a:ext cx="2160240"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en-GB" sz="1400" dirty="0">
              <a:latin typeface="Arial Narrow" panose="020B0606020202030204" pitchFamily="34" charset="0"/>
            </a:rPr>
            <a:t>VAT revenue ratio, 2014</a:t>
          </a:r>
        </a:p>
      </cdr:txBody>
    </cdr:sp>
  </cdr:relSizeAnchor>
  <cdr:relSizeAnchor xmlns:cdr="http://schemas.openxmlformats.org/drawingml/2006/chartDrawing">
    <cdr:from>
      <cdr:x>0</cdr:x>
      <cdr:y>0.03448</cdr:y>
    </cdr:from>
    <cdr:to>
      <cdr:x>0.27027</cdr:x>
      <cdr:y>0.10345</cdr:y>
    </cdr:to>
    <cdr:sp macro="" textlink="">
      <cdr:nvSpPr>
        <cdr:cNvPr id="3" name="TextBox 1"/>
        <cdr:cNvSpPr txBox="1"/>
      </cdr:nvSpPr>
      <cdr:spPr>
        <a:xfrm xmlns:a="http://schemas.openxmlformats.org/drawingml/2006/main">
          <a:off x="-539552" y="144016"/>
          <a:ext cx="2160238" cy="28805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GB" sz="1400" dirty="0">
              <a:latin typeface="Arial Narrow" panose="020B0606020202030204" pitchFamily="34" charset="0"/>
            </a:rPr>
            <a:t>VAT revenue ratio, 2014</a:t>
          </a:r>
        </a:p>
      </cdr:txBody>
    </cdr:sp>
  </cdr:relSizeAnchor>
</c:userShapes>
</file>

<file path=ppt/drawings/drawing7.xml><?xml version="1.0" encoding="utf-8"?>
<c:userShapes xmlns:c="http://schemas.openxmlformats.org/drawingml/2006/chart">
  <cdr:relSizeAnchor xmlns:cdr="http://schemas.openxmlformats.org/drawingml/2006/chartDrawing">
    <cdr:from>
      <cdr:x>0.02947</cdr:x>
      <cdr:y>0.05201</cdr:y>
    </cdr:from>
    <cdr:to>
      <cdr:x>0.44658</cdr:x>
      <cdr:y>0.10596</cdr:y>
    </cdr:to>
    <cdr:sp macro="" textlink="">
      <cdr:nvSpPr>
        <cdr:cNvPr id="2" name="TextBox 1"/>
        <cdr:cNvSpPr txBox="1"/>
      </cdr:nvSpPr>
      <cdr:spPr>
        <a:xfrm xmlns:a="http://schemas.openxmlformats.org/drawingml/2006/main">
          <a:off x="163287" y="135720"/>
          <a:ext cx="2310848" cy="14080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sz="1100"/>
        </a:p>
      </cdr:txBody>
    </cdr:sp>
  </cdr:relSizeAnchor>
  <cdr:relSizeAnchor xmlns:cdr="http://schemas.openxmlformats.org/drawingml/2006/chartDrawing">
    <cdr:from>
      <cdr:x>0</cdr:x>
      <cdr:y>0.03689</cdr:y>
    </cdr:from>
    <cdr:to>
      <cdr:x>0.08036</cdr:x>
      <cdr:y>0.10991</cdr:y>
    </cdr:to>
    <cdr:sp macro="" textlink="">
      <cdr:nvSpPr>
        <cdr:cNvPr id="3" name="TextBox 2"/>
        <cdr:cNvSpPr txBox="1"/>
      </cdr:nvSpPr>
      <cdr:spPr>
        <a:xfrm xmlns:a="http://schemas.openxmlformats.org/drawingml/2006/main">
          <a:off x="0" y="172300"/>
          <a:ext cx="648072" cy="3410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l"/>
          <a:r>
            <a:rPr lang="en-GB" sz="1400" dirty="0">
              <a:latin typeface="Arial Narrow" panose="020B0606020202030204" pitchFamily="34" charset="0"/>
            </a:rPr>
            <a:t>%</a:t>
          </a:r>
        </a:p>
        <a:p xmlns:a="http://schemas.openxmlformats.org/drawingml/2006/main">
          <a:pPr algn="l"/>
          <a:endParaRPr lang="en-GB" sz="1400" dirty="0">
            <a:latin typeface="Arial Narrow" panose="020B0606020202030204" pitchFamily="34" charset="0"/>
          </a:endParaRPr>
        </a:p>
      </cdr:txBody>
    </cdr:sp>
  </cdr:relSizeAnchor>
</c:userShapes>
</file>

<file path=ppt/drawings/drawing8.xml><?xml version="1.0" encoding="utf-8"?>
<c:userShapes xmlns:c="http://schemas.openxmlformats.org/drawingml/2006/chart">
  <cdr:relSizeAnchor xmlns:cdr="http://schemas.openxmlformats.org/drawingml/2006/chartDrawing">
    <cdr:from>
      <cdr:x>0.95877</cdr:x>
      <cdr:y>0</cdr:y>
    </cdr:from>
    <cdr:to>
      <cdr:x>1</cdr:x>
      <cdr:y>0.06667</cdr:y>
    </cdr:to>
    <cdr:sp macro="" textlink="">
      <cdr:nvSpPr>
        <cdr:cNvPr id="3" name="TextBox 1"/>
        <cdr:cNvSpPr txBox="1"/>
      </cdr:nvSpPr>
      <cdr:spPr>
        <a:xfrm xmlns:a="http://schemas.openxmlformats.org/drawingml/2006/main">
          <a:off x="7525262" y="0"/>
          <a:ext cx="323609" cy="28803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1400" dirty="0">
              <a:latin typeface="Arial Narrow" panose="020B0606020202030204" pitchFamily="34" charset="0"/>
            </a:rPr>
            <a:t>%</a:t>
          </a:r>
        </a:p>
      </cdr:txBody>
    </cdr:sp>
  </cdr:relSizeAnchor>
</c:userShapes>
</file>

<file path=ppt/drawings/drawing9.xml><?xml version="1.0" encoding="utf-8"?>
<c:userShapes xmlns:c="http://schemas.openxmlformats.org/drawingml/2006/chart">
  <cdr:relSizeAnchor xmlns:cdr="http://schemas.openxmlformats.org/drawingml/2006/chartDrawing">
    <cdr:from>
      <cdr:x>0</cdr:x>
      <cdr:y>0</cdr:y>
    </cdr:from>
    <cdr:to>
      <cdr:x>0.32325</cdr:x>
      <cdr:y>0.0807</cdr:y>
    </cdr:to>
    <cdr:sp macro="" textlink="">
      <cdr:nvSpPr>
        <cdr:cNvPr id="4" name="TextBox 3"/>
        <cdr:cNvSpPr txBox="1"/>
      </cdr:nvSpPr>
      <cdr:spPr>
        <a:xfrm xmlns:a="http://schemas.openxmlformats.org/drawingml/2006/main">
          <a:off x="0" y="0"/>
          <a:ext cx="2537147" cy="31379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400" dirty="0">
              <a:latin typeface="Arial Narrow" panose="020B0606020202030204" pitchFamily="34" charset="0"/>
            </a:rPr>
            <a:t>Average recovery rate, %</a:t>
          </a:r>
        </a:p>
      </cdr:txBody>
    </cdr:sp>
  </cdr:relSizeAnchor>
  <cdr:relSizeAnchor xmlns:cdr="http://schemas.openxmlformats.org/drawingml/2006/chartDrawing">
    <cdr:from>
      <cdr:x>0.67675</cdr:x>
      <cdr:y>0</cdr:y>
    </cdr:from>
    <cdr:to>
      <cdr:x>1</cdr:x>
      <cdr:y>0.0807</cdr:y>
    </cdr:to>
    <cdr:sp macro="" textlink="">
      <cdr:nvSpPr>
        <cdr:cNvPr id="3" name="TextBox 1"/>
        <cdr:cNvSpPr txBox="1"/>
      </cdr:nvSpPr>
      <cdr:spPr>
        <a:xfrm xmlns:a="http://schemas.openxmlformats.org/drawingml/2006/main">
          <a:off x="5311725" y="0"/>
          <a:ext cx="2537147" cy="31379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GB" sz="1400" dirty="0">
              <a:latin typeface="Arial Narrow" panose="020B0606020202030204" pitchFamily="34" charset="0"/>
            </a:rPr>
            <a:t>Average recovery rate, %</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9575" cy="496888"/>
          </a:xfrm>
          <a:prstGeom prst="rect">
            <a:avLst/>
          </a:prstGeom>
        </p:spPr>
        <p:txBody>
          <a:bodyPr vert="horz" lIns="91430" tIns="45715" rIns="91430" bIns="45715" rtlCol="0"/>
          <a:lstStyle>
            <a:lvl1pPr algn="l">
              <a:defRPr sz="1200"/>
            </a:lvl1pPr>
          </a:lstStyle>
          <a:p>
            <a:endParaRPr lang="en-GB"/>
          </a:p>
        </p:txBody>
      </p:sp>
      <p:sp>
        <p:nvSpPr>
          <p:cNvPr id="3" name="Date Placeholder 2"/>
          <p:cNvSpPr>
            <a:spLocks noGrp="1"/>
          </p:cNvSpPr>
          <p:nvPr>
            <p:ph type="dt" sz="quarter" idx="1"/>
          </p:nvPr>
        </p:nvSpPr>
        <p:spPr>
          <a:xfrm>
            <a:off x="3854451" y="0"/>
            <a:ext cx="2949575" cy="496888"/>
          </a:xfrm>
          <a:prstGeom prst="rect">
            <a:avLst/>
          </a:prstGeom>
        </p:spPr>
        <p:txBody>
          <a:bodyPr vert="horz" lIns="91430" tIns="45715" rIns="91430" bIns="45715" rtlCol="0"/>
          <a:lstStyle>
            <a:lvl1pPr algn="r">
              <a:defRPr sz="1200"/>
            </a:lvl1pPr>
          </a:lstStyle>
          <a:p>
            <a:fld id="{2DEF442A-1B58-40B2-80D4-469CF5270773}" type="datetimeFigureOut">
              <a:rPr lang="en-GB" smtClean="0"/>
              <a:pPr/>
              <a:t>16/02/2017</a:t>
            </a:fld>
            <a:endParaRPr lang="en-GB"/>
          </a:p>
        </p:txBody>
      </p:sp>
      <p:sp>
        <p:nvSpPr>
          <p:cNvPr id="4" name="Footer Placeholder 3"/>
          <p:cNvSpPr>
            <a:spLocks noGrp="1"/>
          </p:cNvSpPr>
          <p:nvPr>
            <p:ph type="ftr" sz="quarter" idx="2"/>
          </p:nvPr>
        </p:nvSpPr>
        <p:spPr>
          <a:xfrm>
            <a:off x="1" y="9445625"/>
            <a:ext cx="2949575" cy="496888"/>
          </a:xfrm>
          <a:prstGeom prst="rect">
            <a:avLst/>
          </a:prstGeom>
        </p:spPr>
        <p:txBody>
          <a:bodyPr vert="horz" lIns="91430" tIns="45715" rIns="91430" bIns="45715" rtlCol="0" anchor="b"/>
          <a:lstStyle>
            <a:lvl1pPr algn="l">
              <a:defRPr sz="1200"/>
            </a:lvl1pPr>
          </a:lstStyle>
          <a:p>
            <a:endParaRPr lang="en-GB"/>
          </a:p>
        </p:txBody>
      </p:sp>
      <p:sp>
        <p:nvSpPr>
          <p:cNvPr id="5" name="Slide Number Placeholder 4"/>
          <p:cNvSpPr>
            <a:spLocks noGrp="1"/>
          </p:cNvSpPr>
          <p:nvPr>
            <p:ph type="sldNum" sz="quarter" idx="3"/>
          </p:nvPr>
        </p:nvSpPr>
        <p:spPr>
          <a:xfrm>
            <a:off x="3854451" y="9445625"/>
            <a:ext cx="2949575" cy="496888"/>
          </a:xfrm>
          <a:prstGeom prst="rect">
            <a:avLst/>
          </a:prstGeom>
        </p:spPr>
        <p:txBody>
          <a:bodyPr vert="horz" lIns="91430" tIns="45715" rIns="91430" bIns="45715" rtlCol="0" anchor="b"/>
          <a:lstStyle>
            <a:lvl1pPr algn="r">
              <a:defRPr sz="1200"/>
            </a:lvl1pPr>
          </a:lstStyle>
          <a:p>
            <a:fld id="{5DDFE81B-AA5F-4318-921C-37BA8428ED82}" type="slidenum">
              <a:rPr lang="en-GB" smtClean="0"/>
              <a:pPr/>
              <a:t>‹N›</a:t>
            </a:fld>
            <a:endParaRPr lang="en-GB"/>
          </a:p>
        </p:txBody>
      </p:sp>
    </p:spTree>
    <p:extLst>
      <p:ext uri="{BB962C8B-B14F-4D97-AF65-F5344CB8AC3E}">
        <p14:creationId xmlns:p14="http://schemas.microsoft.com/office/powerpoint/2010/main" xmlns="" val="1172821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9099" cy="497205"/>
          </a:xfrm>
          <a:prstGeom prst="rect">
            <a:avLst/>
          </a:prstGeom>
        </p:spPr>
        <p:txBody>
          <a:bodyPr vert="horz" lIns="91430" tIns="45715" rIns="91430" bIns="45715" rtlCol="0"/>
          <a:lstStyle>
            <a:lvl1pPr algn="l">
              <a:defRPr sz="1200"/>
            </a:lvl1pPr>
          </a:lstStyle>
          <a:p>
            <a:endParaRPr lang="en-GB"/>
          </a:p>
        </p:txBody>
      </p:sp>
      <p:sp>
        <p:nvSpPr>
          <p:cNvPr id="3" name="Date Placeholder 2"/>
          <p:cNvSpPr>
            <a:spLocks noGrp="1"/>
          </p:cNvSpPr>
          <p:nvPr>
            <p:ph type="dt" idx="1"/>
          </p:nvPr>
        </p:nvSpPr>
        <p:spPr>
          <a:xfrm>
            <a:off x="3854940" y="0"/>
            <a:ext cx="2949099" cy="497205"/>
          </a:xfrm>
          <a:prstGeom prst="rect">
            <a:avLst/>
          </a:prstGeom>
        </p:spPr>
        <p:txBody>
          <a:bodyPr vert="horz" lIns="91430" tIns="45715" rIns="91430" bIns="45715" rtlCol="0"/>
          <a:lstStyle>
            <a:lvl1pPr algn="r">
              <a:defRPr sz="1200"/>
            </a:lvl1pPr>
          </a:lstStyle>
          <a:p>
            <a:fld id="{32B89A25-EEB2-4372-AD69-43F344E47DE8}" type="datetimeFigureOut">
              <a:rPr lang="en-GB" smtClean="0"/>
              <a:pPr/>
              <a:t>16/02/2017</a:t>
            </a:fld>
            <a:endParaRPr lang="en-GB"/>
          </a:p>
        </p:txBody>
      </p:sp>
      <p:sp>
        <p:nvSpPr>
          <p:cNvPr id="4" name="Slide Image Placeholder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1430" tIns="45715" rIns="91430" bIns="45715" rtlCol="0" anchor="ctr"/>
          <a:lstStyle/>
          <a:p>
            <a:endParaRPr lang="en-GB"/>
          </a:p>
        </p:txBody>
      </p:sp>
      <p:sp>
        <p:nvSpPr>
          <p:cNvPr id="5" name="Notes Placeholder 4"/>
          <p:cNvSpPr>
            <a:spLocks noGrp="1"/>
          </p:cNvSpPr>
          <p:nvPr>
            <p:ph type="body" sz="quarter" idx="3"/>
          </p:nvPr>
        </p:nvSpPr>
        <p:spPr>
          <a:xfrm>
            <a:off x="680562" y="4723449"/>
            <a:ext cx="5444490" cy="4474845"/>
          </a:xfrm>
          <a:prstGeom prst="rect">
            <a:avLst/>
          </a:prstGeom>
        </p:spPr>
        <p:txBody>
          <a:bodyPr vert="horz" lIns="91430" tIns="45715" rIns="91430" bIns="457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45169"/>
            <a:ext cx="2949099" cy="497205"/>
          </a:xfrm>
          <a:prstGeom prst="rect">
            <a:avLst/>
          </a:prstGeom>
        </p:spPr>
        <p:txBody>
          <a:bodyPr vert="horz" lIns="91430" tIns="45715" rIns="91430" bIns="45715" rtlCol="0" anchor="b"/>
          <a:lstStyle>
            <a:lvl1pPr algn="l">
              <a:defRPr sz="1200"/>
            </a:lvl1pPr>
          </a:lstStyle>
          <a:p>
            <a:endParaRPr lang="en-GB"/>
          </a:p>
        </p:txBody>
      </p:sp>
      <p:sp>
        <p:nvSpPr>
          <p:cNvPr id="7" name="Slide Number Placeholder 6"/>
          <p:cNvSpPr>
            <a:spLocks noGrp="1"/>
          </p:cNvSpPr>
          <p:nvPr>
            <p:ph type="sldNum" sz="quarter" idx="5"/>
          </p:nvPr>
        </p:nvSpPr>
        <p:spPr>
          <a:xfrm>
            <a:off x="3854940" y="9445169"/>
            <a:ext cx="2949099" cy="497205"/>
          </a:xfrm>
          <a:prstGeom prst="rect">
            <a:avLst/>
          </a:prstGeom>
        </p:spPr>
        <p:txBody>
          <a:bodyPr vert="horz" lIns="91430" tIns="45715" rIns="91430" bIns="45715" rtlCol="0" anchor="b"/>
          <a:lstStyle>
            <a:lvl1pPr algn="r">
              <a:defRPr sz="1200"/>
            </a:lvl1pPr>
          </a:lstStyle>
          <a:p>
            <a:fld id="{460B295E-E57B-4005-A04E-FC334E4B9556}" type="slidenum">
              <a:rPr lang="en-GB" smtClean="0"/>
              <a:pPr/>
              <a:t>‹N›</a:t>
            </a:fld>
            <a:endParaRPr lang="en-GB"/>
          </a:p>
        </p:txBody>
      </p:sp>
    </p:spTree>
    <p:extLst>
      <p:ext uri="{BB962C8B-B14F-4D97-AF65-F5344CB8AC3E}">
        <p14:creationId xmlns:p14="http://schemas.microsoft.com/office/powerpoint/2010/main" xmlns="" val="3431244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1">
              <a:defRPr/>
            </a:pPr>
            <a:r>
              <a:rPr lang="en-GB" dirty="0"/>
              <a:t>Slide 1: I crafted all the bullet points by combining the titles of key recommendations to make sentences.</a:t>
            </a:r>
          </a:p>
          <a:p>
            <a:endParaRPr lang="en-GB" dirty="0"/>
          </a:p>
        </p:txBody>
      </p:sp>
      <p:sp>
        <p:nvSpPr>
          <p:cNvPr id="4" name="Slide Number Placeholder 3"/>
          <p:cNvSpPr>
            <a:spLocks noGrp="1"/>
          </p:cNvSpPr>
          <p:nvPr>
            <p:ph type="sldNum" sz="quarter" idx="10"/>
          </p:nvPr>
        </p:nvSpPr>
        <p:spPr/>
        <p:txBody>
          <a:bodyPr/>
          <a:lstStyle/>
          <a:p>
            <a:fld id="{C531E453-67EC-46DD-9FE7-1571DE310C5A}"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xmlns="" val="15694436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60B295E-E57B-4005-A04E-FC334E4B9556}" type="slidenum">
              <a:rPr lang="en-GB" smtClean="0"/>
              <a:pPr/>
              <a:t>22</a:t>
            </a:fld>
            <a:endParaRPr lang="en-GB"/>
          </a:p>
        </p:txBody>
      </p:sp>
    </p:spTree>
    <p:extLst>
      <p:ext uri="{BB962C8B-B14F-4D97-AF65-F5344CB8AC3E}">
        <p14:creationId xmlns:p14="http://schemas.microsoft.com/office/powerpoint/2010/main" xmlns="" val="2490611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60B295E-E57B-4005-A04E-FC334E4B9556}" type="slidenum">
              <a:rPr lang="en-GB" smtClean="0"/>
              <a:pPr/>
              <a:t>23</a:t>
            </a:fld>
            <a:endParaRPr lang="en-GB"/>
          </a:p>
        </p:txBody>
      </p:sp>
    </p:spTree>
    <p:extLst>
      <p:ext uri="{BB962C8B-B14F-4D97-AF65-F5344CB8AC3E}">
        <p14:creationId xmlns:p14="http://schemas.microsoft.com/office/powerpoint/2010/main" xmlns="" val="24906118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60B295E-E57B-4005-A04E-FC334E4B9556}" type="slidenum">
              <a:rPr lang="en-GB" smtClean="0"/>
              <a:pPr/>
              <a:t>24</a:t>
            </a:fld>
            <a:endParaRPr lang="en-GB"/>
          </a:p>
        </p:txBody>
      </p:sp>
    </p:spTree>
    <p:extLst>
      <p:ext uri="{BB962C8B-B14F-4D97-AF65-F5344CB8AC3E}">
        <p14:creationId xmlns:p14="http://schemas.microsoft.com/office/powerpoint/2010/main" xmlns="" val="2490611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60B295E-E57B-4005-A04E-FC334E4B9556}" type="slidenum">
              <a:rPr lang="en-GB" smtClean="0"/>
              <a:pPr/>
              <a:t>32</a:t>
            </a:fld>
            <a:endParaRPr lang="en-GB"/>
          </a:p>
        </p:txBody>
      </p:sp>
    </p:spTree>
    <p:extLst>
      <p:ext uri="{BB962C8B-B14F-4D97-AF65-F5344CB8AC3E}">
        <p14:creationId xmlns:p14="http://schemas.microsoft.com/office/powerpoint/2010/main" xmlns="" val="992443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60B295E-E57B-4005-A04E-FC334E4B9556}" type="slidenum">
              <a:rPr lang="en-GB" smtClean="0"/>
              <a:pPr/>
              <a:t>37</a:t>
            </a:fld>
            <a:endParaRPr lang="en-GB"/>
          </a:p>
        </p:txBody>
      </p:sp>
    </p:spTree>
    <p:extLst>
      <p:ext uri="{BB962C8B-B14F-4D97-AF65-F5344CB8AC3E}">
        <p14:creationId xmlns:p14="http://schemas.microsoft.com/office/powerpoint/2010/main" xmlns="" val="24906118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516000" y="2628508"/>
            <a:ext cx="2628000" cy="4229631"/>
          </a:xfrm>
          <a:prstGeom prst="rect">
            <a:avLst/>
          </a:prstGeom>
        </p:spPr>
      </p:pic>
      <p:pic>
        <p:nvPicPr>
          <p:cNvPr id="39" name="Image 9"/>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164000" y="6001200"/>
            <a:ext cx="1742400" cy="685680"/>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rot="10800000">
            <a:off x="0" y="508"/>
            <a:ext cx="2628000" cy="4229631"/>
          </a:xfrm>
          <a:prstGeom prst="rect">
            <a:avLst/>
          </a:prstGeom>
        </p:spPr>
      </p:pic>
      <p:sp>
        <p:nvSpPr>
          <p:cNvPr id="8" name="Title 7"/>
          <p:cNvSpPr>
            <a:spLocks noGrp="1"/>
          </p:cNvSpPr>
          <p:nvPr>
            <p:ph type="ctrTitle" hasCustomPrompt="1"/>
          </p:nvPr>
        </p:nvSpPr>
        <p:spPr>
          <a:xfrm>
            <a:off x="1368000" y="2480400"/>
            <a:ext cx="6300000" cy="1267200"/>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fr-FR" dirty="0"/>
              <a:t>CLIQUEZ POUR MODIFIER LE TITRE</a:t>
            </a:r>
            <a:endParaRPr kumimoji="0" lang="en-US" dirty="0"/>
          </a:p>
        </p:txBody>
      </p:sp>
      <p:sp>
        <p:nvSpPr>
          <p:cNvPr id="9" name="Subtitle 8"/>
          <p:cNvSpPr>
            <a:spLocks noGrp="1"/>
          </p:cNvSpPr>
          <p:nvPr>
            <p:ph type="subTitle" idx="1" hasCustomPrompt="1"/>
          </p:nvPr>
        </p:nvSpPr>
        <p:spPr>
          <a:xfrm>
            <a:off x="1368000" y="3805200"/>
            <a:ext cx="6300000" cy="352800"/>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a:t>Cliquez pour modifier les sous-titres</a:t>
            </a:r>
            <a:endParaRPr kumimoji="0" lang="en-US" dirty="0"/>
          </a:p>
        </p:txBody>
      </p:sp>
      <p:pic>
        <p:nvPicPr>
          <p:cNvPr id="37" name="Image 11"/>
          <p:cNvPicPr>
            <a:picLocks noChangeAspect="1"/>
          </p:cNvPicPr>
          <p:nvPr/>
        </p:nvPicPr>
        <p:blipFill>
          <a:blip r:embed="rId4" cstate="print"/>
          <a:stretch>
            <a:fillRect/>
          </a:stretch>
        </p:blipFill>
        <p:spPr>
          <a:xfrm>
            <a:off x="511200" y="432000"/>
            <a:ext cx="692307" cy="1440000"/>
          </a:xfrm>
          <a:prstGeom prst="rect">
            <a:avLst/>
          </a:prstGeom>
        </p:spPr>
      </p:pic>
      <p:sp>
        <p:nvSpPr>
          <p:cNvPr id="12"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8A74902B-F209-4DBB-881A-09A0DFE24F6D}" type="datetimeFigureOut">
              <a:rPr lang="en-GB" smtClean="0">
                <a:solidFill>
                  <a:prstClr val="white"/>
                </a:solidFill>
              </a:rPr>
              <a:pPr/>
              <a:t>16/02/2017</a:t>
            </a:fld>
            <a:endParaRPr lang="en-GB">
              <a:solidFill>
                <a:prstClr val="white"/>
              </a:solidFill>
            </a:endParaRPr>
          </a:p>
        </p:txBody>
      </p:sp>
      <p:sp>
        <p:nvSpPr>
          <p:cNvPr id="13"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solidFill>
                <a:prstClr val="white"/>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fr-FR" dirty="0"/>
              <a:t>Cliquez pour modifier les styles du texte du masque</a:t>
            </a:r>
            <a:endParaRPr lang="en-US" dirty="0"/>
          </a:p>
          <a:p>
            <a:pPr lvl="1" eaLnBrk="1" latinLnBrk="0" hangingPunct="1"/>
            <a:r>
              <a:rPr lang="en-US" dirty="0" err="1"/>
              <a:t>Deuxième</a:t>
            </a:r>
            <a:r>
              <a:rPr lang="en-US" dirty="0"/>
              <a:t> </a:t>
            </a:r>
            <a:r>
              <a:rPr lang="en-US" dirty="0" err="1"/>
              <a:t>niveau</a:t>
            </a:r>
            <a:endParaRPr lang="en-US" dirty="0"/>
          </a:p>
          <a:p>
            <a:pPr lvl="2" eaLnBrk="1" latinLnBrk="0" hangingPunct="1"/>
            <a:r>
              <a:rPr lang="en-US" dirty="0" err="1"/>
              <a:t>Troisième</a:t>
            </a:r>
            <a:r>
              <a:rPr lang="en-US" dirty="0"/>
              <a:t> </a:t>
            </a:r>
            <a:r>
              <a:rPr lang="en-US" dirty="0" err="1"/>
              <a:t>niveau</a:t>
            </a:r>
            <a:endParaRPr lang="en-US" dirty="0"/>
          </a:p>
          <a:p>
            <a:pPr lvl="3" eaLnBrk="1" latinLnBrk="0" hangingPunct="1"/>
            <a:r>
              <a:rPr lang="en-US" dirty="0" err="1"/>
              <a:t>Quatrième</a:t>
            </a:r>
            <a:r>
              <a:rPr lang="en-US" dirty="0"/>
              <a:t> </a:t>
            </a:r>
            <a:r>
              <a:rPr lang="en-US" dirty="0" err="1"/>
              <a:t>niveau</a:t>
            </a:r>
            <a:endParaRPr lang="en-US" dirty="0"/>
          </a:p>
          <a:p>
            <a:pPr lvl="4" eaLnBrk="1" latinLnBrk="0" hangingPunct="1"/>
            <a:r>
              <a:rPr lang="en-US" dirty="0" err="1"/>
              <a:t>Cinquième</a:t>
            </a:r>
            <a:r>
              <a:rPr lang="en-US" dirty="0"/>
              <a:t> </a:t>
            </a:r>
            <a:r>
              <a:rPr lang="en-US" dirty="0" err="1"/>
              <a:t>niveau</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8A74902B-F209-4DBB-881A-09A0DFE24F6D}" type="datetimeFigureOut">
              <a:rPr lang="en-GB" smtClean="0">
                <a:solidFill>
                  <a:prstClr val="white"/>
                </a:solidFill>
              </a:rPr>
              <a:pPr/>
              <a:t>16/02/2017</a:t>
            </a:fld>
            <a:endParaRPr lang="en-GB">
              <a:solidFill>
                <a:prstClr val="white"/>
              </a:solidFill>
            </a:endParaRPr>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solidFill>
                <a:prstClr val="white"/>
              </a:solidFill>
            </a:endParaRPr>
          </a:p>
        </p:txBody>
      </p:sp>
      <p:sp>
        <p:nvSpPr>
          <p:cNvPr id="10"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ECC21D3F-8F1A-49C5-AD48-E60BC70EEBCB}" type="slidenum">
              <a:rPr lang="en-GB" smtClean="0"/>
              <a:pPr/>
              <a:t>‹N›</a:t>
            </a:fld>
            <a:endParaRPr lang="en-GB"/>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p>
            <a:r>
              <a:rPr lang="fr-FR" dirty="0"/>
              <a:t>Cliquez pour modifier le titre</a:t>
            </a:r>
            <a:br>
              <a:rPr lang="fr-FR" dirty="0"/>
            </a:br>
            <a:r>
              <a:rPr lang="fr-FR" dirty="0"/>
              <a:t>Le titre peut-être étendu sur deux lignes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En-tête de section">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8193600" y="5328000"/>
            <a:ext cx="950407" cy="1530000"/>
          </a:xfrm>
          <a:prstGeom prst="rect">
            <a:avLst/>
          </a:prstGeom>
        </p:spPr>
      </p:pic>
      <p:pic>
        <p:nvPicPr>
          <p:cNvPr id="8" name="Image 7"/>
          <p:cNvPicPr>
            <a:picLocks noChangeAspect="1"/>
          </p:cNvPicPr>
          <p:nvPr/>
        </p:nvPicPr>
        <p:blipFill>
          <a:blip r:embed="rId3" cstate="print"/>
          <a:stretch>
            <a:fillRect/>
          </a:stretch>
        </p:blipFill>
        <p:spPr>
          <a:xfrm>
            <a:off x="579600" y="468000"/>
            <a:ext cx="692308" cy="1440000"/>
          </a:xfrm>
          <a:prstGeom prst="rect">
            <a:avLst/>
          </a:prstGeom>
        </p:spPr>
      </p:pic>
      <p:sp>
        <p:nvSpPr>
          <p:cNvPr id="9" name="Title 1"/>
          <p:cNvSpPr>
            <a:spLocks noGrp="1"/>
          </p:cNvSpPr>
          <p:nvPr>
            <p:ph type="title" hasCustomPrompt="1"/>
          </p:nvPr>
        </p:nvSpPr>
        <p:spPr>
          <a:xfrm>
            <a:off x="1260000" y="2682992"/>
            <a:ext cx="6624000" cy="1531616"/>
          </a:xfrm>
        </p:spPr>
        <p:txBody>
          <a:bodyPr anchor="ctr" anchorCtr="0">
            <a:spAutoFit/>
          </a:bodyPr>
          <a:lstStyle>
            <a:lvl1pPr algn="ctr">
              <a:lnSpc>
                <a:spcPts val="3700"/>
              </a:lnSpc>
              <a:defRPr sz="3700" b="0" i="0" cap="all" baseline="0">
                <a:solidFill>
                  <a:schemeClr val="bg1"/>
                </a:solidFill>
              </a:defRPr>
            </a:lvl1pPr>
          </a:lstStyle>
          <a:p>
            <a:r>
              <a:rPr lang="fr-FR" dirty="0"/>
              <a:t>Cliquez pour modifier</a:t>
            </a:r>
            <a:br>
              <a:rPr lang="fr-FR" dirty="0"/>
            </a:br>
            <a:r>
              <a:rPr lang="fr-FR" dirty="0"/>
              <a:t>le titre de l'en-tête de section</a:t>
            </a:r>
            <a:endParaRPr lang="en-US" dirty="0"/>
          </a:p>
        </p:txBody>
      </p:sp>
      <p:sp>
        <p:nvSpPr>
          <p:cNvPr id="10"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8A74902B-F209-4DBB-881A-09A0DFE24F6D}" type="datetimeFigureOut">
              <a:rPr lang="en-GB" smtClean="0">
                <a:solidFill>
                  <a:prstClr val="white"/>
                </a:solidFill>
              </a:rPr>
              <a:pPr/>
              <a:t>16/02/2017</a:t>
            </a:fld>
            <a:endParaRPr lang="en-GB">
              <a:solidFill>
                <a:prstClr val="white"/>
              </a:solidFill>
            </a:endParaRPr>
          </a:p>
        </p:txBody>
      </p:sp>
      <p:sp>
        <p:nvSpPr>
          <p:cNvPr id="11"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solidFill>
                <a:prstClr val="white"/>
              </a:solidFill>
            </a:endParaRPr>
          </a:p>
        </p:txBody>
      </p:sp>
      <p:sp>
        <p:nvSpPr>
          <p:cNvPr id="12"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tx2"/>
                </a:solidFill>
                <a:latin typeface="Arial"/>
              </a:defRPr>
            </a:lvl1pPr>
          </a:lstStyle>
          <a:p>
            <a:fld id="{ECC21D3F-8F1A-49C5-AD48-E60BC70EEBCB}" type="slidenum">
              <a:rPr lang="en-GB" smtClean="0"/>
              <a:pPr/>
              <a:t>‹N›</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fr-FR" dirty="0"/>
              <a:t>Click to </a:t>
            </a:r>
            <a:r>
              <a:rPr lang="fr-FR" dirty="0" err="1"/>
              <a:t>edit</a:t>
            </a:r>
            <a:r>
              <a:rPr lang="fr-FR" dirty="0"/>
              <a:t> </a:t>
            </a:r>
            <a:r>
              <a:rPr lang="fr-FR" dirty="0" err="1"/>
              <a:t>Slide</a:t>
            </a:r>
            <a:r>
              <a:rPr lang="fr-FR" dirty="0"/>
              <a:t> </a:t>
            </a:r>
            <a:r>
              <a:rPr lang="fr-FR" dirty="0" err="1"/>
              <a:t>title</a:t>
            </a:r>
            <a:r>
              <a:rPr lang="fr-FR" dirty="0"/>
              <a:t/>
            </a:r>
            <a:br>
              <a:rPr lang="fr-FR" dirty="0"/>
            </a:br>
            <a:r>
              <a:rPr lang="fr-FR" dirty="0" err="1"/>
              <a:t>Slide</a:t>
            </a:r>
            <a:r>
              <a:rPr lang="fr-FR" dirty="0"/>
              <a:t> </a:t>
            </a:r>
            <a:r>
              <a:rPr lang="fr-FR" dirty="0" err="1"/>
              <a:t>title</a:t>
            </a:r>
            <a:r>
              <a:rPr lang="fr-FR" dirty="0"/>
              <a:t> </a:t>
            </a:r>
            <a:r>
              <a:rPr lang="fr-FR" dirty="0" err="1"/>
              <a:t>can</a:t>
            </a:r>
            <a:r>
              <a:rPr lang="fr-FR" dirty="0"/>
              <a:t> </a:t>
            </a:r>
            <a:r>
              <a:rPr lang="fr-FR" dirty="0" err="1"/>
              <a:t>be</a:t>
            </a:r>
            <a:r>
              <a:rPr lang="fr-FR" dirty="0"/>
              <a:t> </a:t>
            </a:r>
            <a:r>
              <a:rPr lang="fr-FR" dirty="0" err="1"/>
              <a:t>extended</a:t>
            </a:r>
            <a:r>
              <a:rPr lang="fr-FR" dirty="0"/>
              <a:t> to </a:t>
            </a:r>
            <a:r>
              <a:rPr lang="fr-FR" dirty="0" err="1"/>
              <a:t>two</a:t>
            </a:r>
            <a:r>
              <a:rPr lang="fr-FR" dirty="0"/>
              <a:t> </a:t>
            </a:r>
            <a:r>
              <a:rPr lang="fr-FR" dirty="0" err="1"/>
              <a:t>lines</a:t>
            </a:r>
            <a:endParaRPr lang="en-US" dirty="0"/>
          </a:p>
        </p:txBody>
      </p:sp>
      <p:sp>
        <p:nvSpPr>
          <p:cNvPr id="3" name="Content Placeholder 2"/>
          <p:cNvSpPr>
            <a:spLocks noGrp="1"/>
          </p:cNvSpPr>
          <p:nvPr>
            <p:ph idx="1"/>
          </p:nvPr>
        </p:nvSpPr>
        <p:spPr/>
        <p:txBody>
          <a:bodyPr/>
          <a:lstStyle>
            <a:lvl1pPr>
              <a:defRPr>
                <a:solidFill>
                  <a:schemeClr val="tx1"/>
                </a:solidFill>
              </a:defRPr>
            </a:lvl1pPr>
            <a:lvl2pPr>
              <a:buClr>
                <a:schemeClr val="tx1"/>
              </a:buCl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74902B-F209-4DBB-881A-09A0DFE24F6D}" type="datetimeFigureOut">
              <a:rPr lang="en-GB" smtClean="0">
                <a:solidFill>
                  <a:prstClr val="white"/>
                </a:solidFill>
              </a:rPr>
              <a:pPr/>
              <a:t>16/02/2017</a:t>
            </a:fld>
            <a:endParaRPr lang="en-GB">
              <a:solidFill>
                <a:prstClr val="white"/>
              </a:solidFill>
            </a:endParaRPr>
          </a:p>
        </p:txBody>
      </p:sp>
      <p:sp>
        <p:nvSpPr>
          <p:cNvPr id="5" name="Footer Placeholder 4"/>
          <p:cNvSpPr>
            <a:spLocks noGrp="1"/>
          </p:cNvSpPr>
          <p:nvPr>
            <p:ph type="ftr" sz="quarter" idx="11"/>
          </p:nvPr>
        </p:nvSpPr>
        <p:spPr/>
        <p:txBody>
          <a:bodyPr/>
          <a:lstStyle/>
          <a:p>
            <a:endParaRPr lang="en-GB">
              <a:solidFill>
                <a:prstClr val="white"/>
              </a:solidFill>
            </a:endParaRPr>
          </a:p>
        </p:txBody>
      </p:sp>
      <p:sp>
        <p:nvSpPr>
          <p:cNvPr id="6" name="Slide Number Placeholder 5"/>
          <p:cNvSpPr>
            <a:spLocks noGrp="1"/>
          </p:cNvSpPr>
          <p:nvPr>
            <p:ph type="sldNum" sz="quarter" idx="12"/>
          </p:nvPr>
        </p:nvSpPr>
        <p:spPr/>
        <p:txBody>
          <a:bodyPr/>
          <a:lstStyle/>
          <a:p>
            <a:fld id="{ECC21D3F-8F1A-49C5-AD48-E60BC70EEBCB}" type="slidenum">
              <a:rPr lang="en-GB" smtClean="0"/>
              <a:pPr/>
              <a:t>‹N›</a:t>
            </a:fld>
            <a:endParaRPr lang="en-GB"/>
          </a:p>
        </p:txBody>
      </p:sp>
    </p:spTree>
    <p:extLst>
      <p:ext uri="{BB962C8B-B14F-4D97-AF65-F5344CB8AC3E}">
        <p14:creationId xmlns:p14="http://schemas.microsoft.com/office/powerpoint/2010/main" xmlns="" val="568160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516000" y="2628508"/>
            <a:ext cx="2628000" cy="4229631"/>
          </a:xfrm>
          <a:prstGeom prst="rect">
            <a:avLst/>
          </a:prstGeom>
        </p:spPr>
      </p:pic>
      <p:pic>
        <p:nvPicPr>
          <p:cNvPr id="39" name="Image 9"/>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164000" y="6001200"/>
            <a:ext cx="1742400" cy="685680"/>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rot="10800000">
            <a:off x="0" y="508"/>
            <a:ext cx="2628000" cy="4229631"/>
          </a:xfrm>
          <a:prstGeom prst="rect">
            <a:avLst/>
          </a:prstGeom>
        </p:spPr>
      </p:pic>
      <p:sp>
        <p:nvSpPr>
          <p:cNvPr id="8" name="Title 7"/>
          <p:cNvSpPr>
            <a:spLocks noGrp="1"/>
          </p:cNvSpPr>
          <p:nvPr>
            <p:ph type="ctrTitle" hasCustomPrompt="1"/>
          </p:nvPr>
        </p:nvSpPr>
        <p:spPr>
          <a:xfrm>
            <a:off x="1368000" y="2480400"/>
            <a:ext cx="6300000" cy="1267200"/>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fr-FR" dirty="0"/>
              <a:t>CLIQUEZ POUR MODIFIER LE TITRE</a:t>
            </a:r>
            <a:endParaRPr kumimoji="0" lang="en-US" dirty="0"/>
          </a:p>
        </p:txBody>
      </p:sp>
      <p:sp>
        <p:nvSpPr>
          <p:cNvPr id="9" name="Subtitle 8"/>
          <p:cNvSpPr>
            <a:spLocks noGrp="1"/>
          </p:cNvSpPr>
          <p:nvPr>
            <p:ph type="subTitle" idx="1" hasCustomPrompt="1"/>
          </p:nvPr>
        </p:nvSpPr>
        <p:spPr>
          <a:xfrm>
            <a:off x="1368000" y="3805200"/>
            <a:ext cx="6300000" cy="352800"/>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a:t>Cliquez pour modifier les sous-titres</a:t>
            </a:r>
            <a:endParaRPr kumimoji="0" lang="en-US" dirty="0"/>
          </a:p>
        </p:txBody>
      </p:sp>
      <p:pic>
        <p:nvPicPr>
          <p:cNvPr id="37" name="Image 11"/>
          <p:cNvPicPr>
            <a:picLocks noChangeAspect="1"/>
          </p:cNvPicPr>
          <p:nvPr/>
        </p:nvPicPr>
        <p:blipFill>
          <a:blip r:embed="rId4" cstate="print"/>
          <a:stretch>
            <a:fillRect/>
          </a:stretch>
        </p:blipFill>
        <p:spPr>
          <a:xfrm>
            <a:off x="511200" y="432000"/>
            <a:ext cx="692307" cy="1440000"/>
          </a:xfrm>
          <a:prstGeom prst="rect">
            <a:avLst/>
          </a:prstGeom>
        </p:spPr>
      </p:pic>
      <p:sp>
        <p:nvSpPr>
          <p:cNvPr id="12"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8A74902B-F209-4DBB-881A-09A0DFE24F6D}" type="datetimeFigureOut">
              <a:rPr lang="en-GB" smtClean="0">
                <a:solidFill>
                  <a:prstClr val="white"/>
                </a:solidFill>
              </a:rPr>
              <a:pPr/>
              <a:t>16/02/2017</a:t>
            </a:fld>
            <a:endParaRPr lang="en-GB">
              <a:solidFill>
                <a:prstClr val="white"/>
              </a:solidFill>
            </a:endParaRPr>
          </a:p>
        </p:txBody>
      </p:sp>
      <p:sp>
        <p:nvSpPr>
          <p:cNvPr id="13"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solidFill>
                <a:prstClr val="white"/>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fr-FR" dirty="0"/>
              <a:t>Cliquez pour modifier les styles du texte du masque</a:t>
            </a:r>
            <a:endParaRPr lang="en-US" dirty="0"/>
          </a:p>
          <a:p>
            <a:pPr lvl="1" eaLnBrk="1" latinLnBrk="0" hangingPunct="1"/>
            <a:r>
              <a:rPr lang="en-US" dirty="0" err="1"/>
              <a:t>Deuxième</a:t>
            </a:r>
            <a:r>
              <a:rPr lang="en-US" dirty="0"/>
              <a:t> </a:t>
            </a:r>
            <a:r>
              <a:rPr lang="en-US" dirty="0" err="1"/>
              <a:t>niveau</a:t>
            </a:r>
            <a:endParaRPr lang="en-US" dirty="0"/>
          </a:p>
          <a:p>
            <a:pPr lvl="2" eaLnBrk="1" latinLnBrk="0" hangingPunct="1"/>
            <a:r>
              <a:rPr lang="en-US" dirty="0" err="1"/>
              <a:t>Troisième</a:t>
            </a:r>
            <a:r>
              <a:rPr lang="en-US" dirty="0"/>
              <a:t> </a:t>
            </a:r>
            <a:r>
              <a:rPr lang="en-US" dirty="0" err="1"/>
              <a:t>niveau</a:t>
            </a:r>
            <a:endParaRPr lang="en-US" dirty="0"/>
          </a:p>
          <a:p>
            <a:pPr lvl="3" eaLnBrk="1" latinLnBrk="0" hangingPunct="1"/>
            <a:r>
              <a:rPr lang="en-US" dirty="0" err="1"/>
              <a:t>Quatrième</a:t>
            </a:r>
            <a:r>
              <a:rPr lang="en-US" dirty="0"/>
              <a:t> </a:t>
            </a:r>
            <a:r>
              <a:rPr lang="en-US" dirty="0" err="1"/>
              <a:t>niveau</a:t>
            </a:r>
            <a:endParaRPr lang="en-US" dirty="0"/>
          </a:p>
          <a:p>
            <a:pPr lvl="4" eaLnBrk="1" latinLnBrk="0" hangingPunct="1"/>
            <a:r>
              <a:rPr lang="en-US" dirty="0" err="1"/>
              <a:t>Cinquième</a:t>
            </a:r>
            <a:r>
              <a:rPr lang="en-US" dirty="0"/>
              <a:t> </a:t>
            </a:r>
            <a:r>
              <a:rPr lang="en-US" dirty="0" err="1"/>
              <a:t>niveau</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8A74902B-F209-4DBB-881A-09A0DFE24F6D}" type="datetimeFigureOut">
              <a:rPr lang="en-GB" smtClean="0">
                <a:solidFill>
                  <a:prstClr val="white"/>
                </a:solidFill>
              </a:rPr>
              <a:pPr/>
              <a:t>16/02/2017</a:t>
            </a:fld>
            <a:endParaRPr lang="en-GB">
              <a:solidFill>
                <a:prstClr val="white"/>
              </a:solidFill>
            </a:endParaRPr>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solidFill>
                <a:prstClr val="white"/>
              </a:solidFill>
            </a:endParaRPr>
          </a:p>
        </p:txBody>
      </p:sp>
      <p:sp>
        <p:nvSpPr>
          <p:cNvPr id="10"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ECC21D3F-8F1A-49C5-AD48-E60BC70EEBCB}" type="slidenum">
              <a:rPr lang="en-GB" smtClean="0"/>
              <a:pPr/>
              <a:t>‹N›</a:t>
            </a:fld>
            <a:endParaRPr lang="en-GB"/>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p>
            <a:r>
              <a:rPr lang="fr-FR" dirty="0"/>
              <a:t>Cliquez pour modifier le titre</a:t>
            </a:r>
            <a:br>
              <a:rPr lang="fr-FR" dirty="0"/>
            </a:br>
            <a:r>
              <a:rPr lang="fr-FR" dirty="0"/>
              <a:t>Le titre peut-être étendu sur deux lignes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En-tête de section">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8193600" y="5328000"/>
            <a:ext cx="950407" cy="1530000"/>
          </a:xfrm>
          <a:prstGeom prst="rect">
            <a:avLst/>
          </a:prstGeom>
        </p:spPr>
      </p:pic>
      <p:pic>
        <p:nvPicPr>
          <p:cNvPr id="8" name="Image 7"/>
          <p:cNvPicPr>
            <a:picLocks noChangeAspect="1"/>
          </p:cNvPicPr>
          <p:nvPr/>
        </p:nvPicPr>
        <p:blipFill>
          <a:blip r:embed="rId3" cstate="print"/>
          <a:stretch>
            <a:fillRect/>
          </a:stretch>
        </p:blipFill>
        <p:spPr>
          <a:xfrm>
            <a:off x="579600" y="468000"/>
            <a:ext cx="692308" cy="1440000"/>
          </a:xfrm>
          <a:prstGeom prst="rect">
            <a:avLst/>
          </a:prstGeom>
        </p:spPr>
      </p:pic>
      <p:sp>
        <p:nvSpPr>
          <p:cNvPr id="9" name="Title 1"/>
          <p:cNvSpPr>
            <a:spLocks noGrp="1"/>
          </p:cNvSpPr>
          <p:nvPr>
            <p:ph type="title" hasCustomPrompt="1"/>
          </p:nvPr>
        </p:nvSpPr>
        <p:spPr>
          <a:xfrm>
            <a:off x="1260000" y="2682992"/>
            <a:ext cx="6624000" cy="1531616"/>
          </a:xfrm>
        </p:spPr>
        <p:txBody>
          <a:bodyPr anchor="ctr" anchorCtr="0">
            <a:spAutoFit/>
          </a:bodyPr>
          <a:lstStyle>
            <a:lvl1pPr algn="ctr">
              <a:lnSpc>
                <a:spcPts val="3700"/>
              </a:lnSpc>
              <a:defRPr sz="3700" b="0" i="0" cap="all" baseline="0">
                <a:solidFill>
                  <a:schemeClr val="bg1"/>
                </a:solidFill>
              </a:defRPr>
            </a:lvl1pPr>
          </a:lstStyle>
          <a:p>
            <a:r>
              <a:rPr lang="fr-FR" dirty="0"/>
              <a:t>Cliquez pour modifier</a:t>
            </a:r>
            <a:br>
              <a:rPr lang="fr-FR" dirty="0"/>
            </a:br>
            <a:r>
              <a:rPr lang="fr-FR" dirty="0"/>
              <a:t>le titre de l'en-tête de section</a:t>
            </a:r>
            <a:endParaRPr lang="en-US" dirty="0"/>
          </a:p>
        </p:txBody>
      </p:sp>
      <p:sp>
        <p:nvSpPr>
          <p:cNvPr id="10"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8A74902B-F209-4DBB-881A-09A0DFE24F6D}" type="datetimeFigureOut">
              <a:rPr lang="en-GB" smtClean="0">
                <a:solidFill>
                  <a:prstClr val="white"/>
                </a:solidFill>
              </a:rPr>
              <a:pPr/>
              <a:t>16/02/2017</a:t>
            </a:fld>
            <a:endParaRPr lang="en-GB">
              <a:solidFill>
                <a:prstClr val="white"/>
              </a:solidFill>
            </a:endParaRPr>
          </a:p>
        </p:txBody>
      </p:sp>
      <p:sp>
        <p:nvSpPr>
          <p:cNvPr id="11"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solidFill>
                <a:prstClr val="white"/>
              </a:solidFill>
            </a:endParaRPr>
          </a:p>
        </p:txBody>
      </p:sp>
      <p:sp>
        <p:nvSpPr>
          <p:cNvPr id="12"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tx2"/>
                </a:solidFill>
                <a:latin typeface="Arial"/>
              </a:defRPr>
            </a:lvl1pPr>
          </a:lstStyle>
          <a:p>
            <a:fld id="{ECC21D3F-8F1A-49C5-AD48-E60BC70EEBCB}" type="slidenum">
              <a:rPr lang="en-GB" smtClean="0"/>
              <a:pPr/>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fr-FR" dirty="0"/>
              <a:t>Click to </a:t>
            </a:r>
            <a:r>
              <a:rPr lang="fr-FR" dirty="0" err="1"/>
              <a:t>edit</a:t>
            </a:r>
            <a:r>
              <a:rPr lang="fr-FR" dirty="0"/>
              <a:t> </a:t>
            </a:r>
            <a:r>
              <a:rPr lang="fr-FR" dirty="0" err="1"/>
              <a:t>Slide</a:t>
            </a:r>
            <a:r>
              <a:rPr lang="fr-FR" dirty="0"/>
              <a:t> </a:t>
            </a:r>
            <a:r>
              <a:rPr lang="fr-FR" dirty="0" err="1"/>
              <a:t>title</a:t>
            </a:r>
            <a:r>
              <a:rPr lang="fr-FR" dirty="0"/>
              <a:t/>
            </a:r>
            <a:br>
              <a:rPr lang="fr-FR" dirty="0"/>
            </a:br>
            <a:r>
              <a:rPr lang="fr-FR" dirty="0" err="1"/>
              <a:t>Slide</a:t>
            </a:r>
            <a:r>
              <a:rPr lang="fr-FR" dirty="0"/>
              <a:t> </a:t>
            </a:r>
            <a:r>
              <a:rPr lang="fr-FR" dirty="0" err="1"/>
              <a:t>title</a:t>
            </a:r>
            <a:r>
              <a:rPr lang="fr-FR" dirty="0"/>
              <a:t> </a:t>
            </a:r>
            <a:r>
              <a:rPr lang="fr-FR" dirty="0" err="1"/>
              <a:t>can</a:t>
            </a:r>
            <a:r>
              <a:rPr lang="fr-FR" dirty="0"/>
              <a:t> </a:t>
            </a:r>
            <a:r>
              <a:rPr lang="fr-FR" dirty="0" err="1"/>
              <a:t>be</a:t>
            </a:r>
            <a:r>
              <a:rPr lang="fr-FR" dirty="0"/>
              <a:t> </a:t>
            </a:r>
            <a:r>
              <a:rPr lang="fr-FR" dirty="0" err="1"/>
              <a:t>extended</a:t>
            </a:r>
            <a:r>
              <a:rPr lang="fr-FR" dirty="0"/>
              <a:t> to </a:t>
            </a:r>
            <a:r>
              <a:rPr lang="fr-FR" dirty="0" err="1"/>
              <a:t>two</a:t>
            </a:r>
            <a:r>
              <a:rPr lang="fr-FR" dirty="0"/>
              <a:t> </a:t>
            </a:r>
            <a:r>
              <a:rPr lang="fr-FR" dirty="0" err="1"/>
              <a:t>lines</a:t>
            </a:r>
            <a:endParaRPr lang="en-US" dirty="0"/>
          </a:p>
        </p:txBody>
      </p:sp>
      <p:sp>
        <p:nvSpPr>
          <p:cNvPr id="3" name="Content Placeholder 2"/>
          <p:cNvSpPr>
            <a:spLocks noGrp="1"/>
          </p:cNvSpPr>
          <p:nvPr>
            <p:ph idx="1"/>
          </p:nvPr>
        </p:nvSpPr>
        <p:spPr/>
        <p:txBody>
          <a:bodyPr/>
          <a:lstStyle>
            <a:lvl1pPr>
              <a:defRPr>
                <a:solidFill>
                  <a:schemeClr val="tx1"/>
                </a:solidFill>
              </a:defRPr>
            </a:lvl1pPr>
            <a:lvl2pPr>
              <a:buClr>
                <a:schemeClr val="tx1"/>
              </a:buCl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74902B-F209-4DBB-881A-09A0DFE24F6D}" type="datetimeFigureOut">
              <a:rPr lang="en-GB" smtClean="0">
                <a:solidFill>
                  <a:prstClr val="white"/>
                </a:solidFill>
              </a:rPr>
              <a:pPr/>
              <a:t>16/02/2017</a:t>
            </a:fld>
            <a:endParaRPr lang="en-GB">
              <a:solidFill>
                <a:prstClr val="white"/>
              </a:solidFill>
            </a:endParaRPr>
          </a:p>
        </p:txBody>
      </p:sp>
      <p:sp>
        <p:nvSpPr>
          <p:cNvPr id="5" name="Footer Placeholder 4"/>
          <p:cNvSpPr>
            <a:spLocks noGrp="1"/>
          </p:cNvSpPr>
          <p:nvPr>
            <p:ph type="ftr" sz="quarter" idx="11"/>
          </p:nvPr>
        </p:nvSpPr>
        <p:spPr/>
        <p:txBody>
          <a:bodyPr/>
          <a:lstStyle/>
          <a:p>
            <a:endParaRPr lang="en-GB">
              <a:solidFill>
                <a:prstClr val="white"/>
              </a:solidFill>
            </a:endParaRPr>
          </a:p>
        </p:txBody>
      </p:sp>
      <p:sp>
        <p:nvSpPr>
          <p:cNvPr id="6" name="Slide Number Placeholder 5"/>
          <p:cNvSpPr>
            <a:spLocks noGrp="1"/>
          </p:cNvSpPr>
          <p:nvPr>
            <p:ph type="sldNum" sz="quarter" idx="12"/>
          </p:nvPr>
        </p:nvSpPr>
        <p:spPr/>
        <p:txBody>
          <a:bodyPr/>
          <a:lstStyle/>
          <a:p>
            <a:fld id="{ECC21D3F-8F1A-49C5-AD48-E60BC70EEBCB}" type="slidenum">
              <a:rPr lang="en-GB" smtClean="0"/>
              <a:pPr/>
              <a:t>‹N›</a:t>
            </a:fld>
            <a:endParaRPr lang="en-GB"/>
          </a:p>
        </p:txBody>
      </p:sp>
    </p:spTree>
    <p:extLst>
      <p:ext uri="{BB962C8B-B14F-4D97-AF65-F5344CB8AC3E}">
        <p14:creationId xmlns:p14="http://schemas.microsoft.com/office/powerpoint/2010/main" xmlns="" val="18552702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3.emf"/><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8193600" y="5328184"/>
            <a:ext cx="950407" cy="1529631"/>
          </a:xfrm>
          <a:prstGeom prst="rect">
            <a:avLst/>
          </a:prstGeom>
        </p:spPr>
      </p:pic>
      <p:sp>
        <p:nvSpPr>
          <p:cNvPr id="21" name="Rectangle 20"/>
          <p:cNvSpPr/>
          <p:nvPr/>
        </p:nvSpPr>
        <p:spPr bwMode="auto">
          <a:xfrm>
            <a:off x="504000" y="1306800"/>
            <a:ext cx="8154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a:ln>
                <a:noFill/>
              </a:ln>
              <a:solidFill>
                <a:schemeClr val="tx1"/>
              </a:solidFill>
              <a:effectLst/>
              <a:latin typeface="Helvetica 65 Medium" pitchFamily="34" charset="0"/>
            </a:endParaRPr>
          </a:p>
        </p:txBody>
      </p:sp>
      <p:pic>
        <p:nvPicPr>
          <p:cNvPr id="24" name="Image 7"/>
          <p:cNvPicPr>
            <a:picLocks noChangeAspect="1"/>
          </p:cNvPicPr>
          <p:nvPr/>
        </p:nvPicPr>
        <p:blipFill>
          <a:blip r:embed="rId7" cstate="print"/>
          <a:stretch>
            <a:fillRect/>
          </a:stretch>
        </p:blipFill>
        <p:spPr>
          <a:xfrm>
            <a:off x="500400" y="288000"/>
            <a:ext cx="458653" cy="954000"/>
          </a:xfrm>
          <a:prstGeom prst="rect">
            <a:avLst/>
          </a:prstGeom>
        </p:spPr>
      </p:pic>
      <p:sp>
        <p:nvSpPr>
          <p:cNvPr id="13" name="Text Placeholder 12"/>
          <p:cNvSpPr>
            <a:spLocks noGrp="1"/>
          </p:cNvSpPr>
          <p:nvPr>
            <p:ph type="body" idx="1"/>
          </p:nvPr>
        </p:nvSpPr>
        <p:spPr>
          <a:xfrm>
            <a:off x="468000" y="1602000"/>
            <a:ext cx="8218800" cy="4525200"/>
          </a:xfrm>
          <a:prstGeom prst="rect">
            <a:avLst/>
          </a:prstGeom>
        </p:spPr>
        <p:txBody>
          <a:bodyPr vert="horz">
            <a:normAutofit/>
          </a:bodyPr>
          <a:lstStyle/>
          <a:p>
            <a:pPr lvl="0" eaLnBrk="1" latinLnBrk="0" hangingPunct="1"/>
            <a:r>
              <a:rPr kumimoji="0" lang="fr-FR" dirty="0"/>
              <a:t>Cliquez pour modifier les styles du texte du masque</a:t>
            </a:r>
            <a:endParaRPr kumimoji="0" lang="en-US" dirty="0"/>
          </a:p>
          <a:p>
            <a:pPr lvl="1" eaLnBrk="1" latinLnBrk="0" hangingPunct="1"/>
            <a:r>
              <a:rPr kumimoji="0" lang="en-US" dirty="0" err="1"/>
              <a:t>Deuxième</a:t>
            </a:r>
            <a:r>
              <a:rPr kumimoji="0" lang="en-US" dirty="0"/>
              <a:t> </a:t>
            </a:r>
            <a:r>
              <a:rPr kumimoji="0" lang="en-US" dirty="0" err="1"/>
              <a:t>niveau</a:t>
            </a:r>
            <a:endParaRPr kumimoji="0" lang="en-US" dirty="0"/>
          </a:p>
          <a:p>
            <a:pPr lvl="2" eaLnBrk="1" latinLnBrk="0" hangingPunct="1"/>
            <a:r>
              <a:rPr kumimoji="0" lang="en-US" dirty="0" err="1"/>
              <a:t>Troisième</a:t>
            </a:r>
            <a:r>
              <a:rPr kumimoji="0" lang="en-US" dirty="0"/>
              <a:t> </a:t>
            </a:r>
            <a:r>
              <a:rPr kumimoji="0" lang="en-US" dirty="0" err="1"/>
              <a:t>niveau</a:t>
            </a:r>
            <a:endParaRPr kumimoji="0" lang="en-US" dirty="0"/>
          </a:p>
          <a:p>
            <a:pPr lvl="3" eaLnBrk="1" latinLnBrk="0" hangingPunct="1"/>
            <a:r>
              <a:rPr kumimoji="0" lang="en-US" dirty="0" err="1"/>
              <a:t>Quatrième</a:t>
            </a:r>
            <a:r>
              <a:rPr kumimoji="0" lang="en-US" dirty="0"/>
              <a:t> </a:t>
            </a:r>
            <a:r>
              <a:rPr kumimoji="0" lang="en-US" dirty="0" err="1"/>
              <a:t>niveau</a:t>
            </a:r>
            <a:endParaRPr kumimoji="0" lang="en-US" dirty="0"/>
          </a:p>
          <a:p>
            <a:pPr lvl="4" eaLnBrk="1" latinLnBrk="0" hangingPunct="1"/>
            <a:r>
              <a:rPr kumimoji="0" lang="en-US" dirty="0" err="1"/>
              <a:t>Cinquième</a:t>
            </a:r>
            <a:r>
              <a:rPr kumimoji="0" lang="en-US" dirty="0"/>
              <a:t> </a:t>
            </a:r>
            <a:r>
              <a:rPr kumimoji="0" lang="en-US" dirty="0" err="1"/>
              <a:t>niveau</a:t>
            </a:r>
            <a:endParaRPr kumimoji="0" lang="en-US" dirty="0"/>
          </a:p>
        </p:txBody>
      </p:sp>
      <p:sp>
        <p:nvSpPr>
          <p:cNvPr id="25" name="Title Placeholder 1"/>
          <p:cNvSpPr>
            <a:spLocks noGrp="1"/>
          </p:cNvSpPr>
          <p:nvPr>
            <p:ph type="title"/>
          </p:nvPr>
        </p:nvSpPr>
        <p:spPr>
          <a:xfrm>
            <a:off x="1080000" y="237600"/>
            <a:ext cx="7416000" cy="1022400"/>
          </a:xfrm>
          <a:prstGeom prst="rect">
            <a:avLst/>
          </a:prstGeom>
        </p:spPr>
        <p:txBody>
          <a:bodyPr vert="horz" lIns="91440" tIns="45720" rIns="91440" bIns="45720" rtlCol="0" anchor="ctr">
            <a:noAutofit/>
          </a:bodyPr>
          <a:lstStyle/>
          <a:p>
            <a:r>
              <a:rPr lang="fr-FR" dirty="0"/>
              <a:t>Cliquez pour modifier le titre</a:t>
            </a:r>
            <a:br>
              <a:rPr lang="fr-FR" dirty="0"/>
            </a:br>
            <a:r>
              <a:rPr lang="fr-FR" dirty="0"/>
              <a:t>Le titre peut-être étendu sur deux lignes</a:t>
            </a:r>
            <a:endParaRPr lang="en-US" dirty="0"/>
          </a:p>
        </p:txBody>
      </p:sp>
      <p:sp>
        <p:nvSpPr>
          <p:cNvPr id="26"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8A74902B-F209-4DBB-881A-09A0DFE24F6D}" type="datetimeFigureOut">
              <a:rPr lang="en-GB" smtClean="0">
                <a:solidFill>
                  <a:prstClr val="white"/>
                </a:solidFill>
              </a:rPr>
              <a:pPr/>
              <a:t>16/02/2017</a:t>
            </a:fld>
            <a:endParaRPr lang="en-GB">
              <a:solidFill>
                <a:prstClr val="white"/>
              </a:solidFill>
            </a:endParaRPr>
          </a:p>
        </p:txBody>
      </p:sp>
      <p:sp>
        <p:nvSpPr>
          <p:cNvPr id="27"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solidFill>
                <a:prstClr val="white"/>
              </a:solidFill>
            </a:endParaRPr>
          </a:p>
        </p:txBody>
      </p:sp>
      <p:sp>
        <p:nvSpPr>
          <p:cNvPr id="41"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ECC21D3F-8F1A-49C5-AD48-E60BC70EEBCB}" type="slidenum">
              <a:rPr lang="en-GB" smtClean="0"/>
              <a:pPr/>
              <a:t>‹N›</a:t>
            </a:fld>
            <a:endParaRPr lang="en-GB"/>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Lst>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8193600" y="5328184"/>
            <a:ext cx="950407" cy="1529631"/>
          </a:xfrm>
          <a:prstGeom prst="rect">
            <a:avLst/>
          </a:prstGeom>
        </p:spPr>
      </p:pic>
      <p:sp>
        <p:nvSpPr>
          <p:cNvPr id="21" name="Rectangle 20"/>
          <p:cNvSpPr/>
          <p:nvPr/>
        </p:nvSpPr>
        <p:spPr bwMode="auto">
          <a:xfrm>
            <a:off x="504000" y="1306800"/>
            <a:ext cx="8154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a:ln>
                <a:noFill/>
              </a:ln>
              <a:solidFill>
                <a:schemeClr val="tx1"/>
              </a:solidFill>
              <a:effectLst/>
              <a:latin typeface="Helvetica 65 Medium" pitchFamily="34" charset="0"/>
            </a:endParaRPr>
          </a:p>
        </p:txBody>
      </p:sp>
      <p:pic>
        <p:nvPicPr>
          <p:cNvPr id="24" name="Image 7"/>
          <p:cNvPicPr>
            <a:picLocks noChangeAspect="1"/>
          </p:cNvPicPr>
          <p:nvPr/>
        </p:nvPicPr>
        <p:blipFill>
          <a:blip r:embed="rId7" cstate="print"/>
          <a:stretch>
            <a:fillRect/>
          </a:stretch>
        </p:blipFill>
        <p:spPr>
          <a:xfrm>
            <a:off x="500400" y="288000"/>
            <a:ext cx="458653" cy="954000"/>
          </a:xfrm>
          <a:prstGeom prst="rect">
            <a:avLst/>
          </a:prstGeom>
        </p:spPr>
      </p:pic>
      <p:sp>
        <p:nvSpPr>
          <p:cNvPr id="13" name="Text Placeholder 12"/>
          <p:cNvSpPr>
            <a:spLocks noGrp="1"/>
          </p:cNvSpPr>
          <p:nvPr>
            <p:ph type="body" idx="1"/>
          </p:nvPr>
        </p:nvSpPr>
        <p:spPr>
          <a:xfrm>
            <a:off x="468000" y="1602000"/>
            <a:ext cx="8218800" cy="4525200"/>
          </a:xfrm>
          <a:prstGeom prst="rect">
            <a:avLst/>
          </a:prstGeom>
        </p:spPr>
        <p:txBody>
          <a:bodyPr vert="horz">
            <a:normAutofit/>
          </a:bodyPr>
          <a:lstStyle/>
          <a:p>
            <a:pPr lvl="0" eaLnBrk="1" latinLnBrk="0" hangingPunct="1"/>
            <a:r>
              <a:rPr kumimoji="0" lang="fr-FR" dirty="0"/>
              <a:t>Cliquez pour modifier les styles du texte du masque</a:t>
            </a:r>
            <a:endParaRPr kumimoji="0" lang="en-US" dirty="0"/>
          </a:p>
          <a:p>
            <a:pPr lvl="1" eaLnBrk="1" latinLnBrk="0" hangingPunct="1"/>
            <a:r>
              <a:rPr kumimoji="0" lang="en-US" dirty="0" err="1"/>
              <a:t>Deuxième</a:t>
            </a:r>
            <a:r>
              <a:rPr kumimoji="0" lang="en-US" dirty="0"/>
              <a:t> </a:t>
            </a:r>
            <a:r>
              <a:rPr kumimoji="0" lang="en-US" dirty="0" err="1"/>
              <a:t>niveau</a:t>
            </a:r>
            <a:endParaRPr kumimoji="0" lang="en-US" dirty="0"/>
          </a:p>
          <a:p>
            <a:pPr lvl="2" eaLnBrk="1" latinLnBrk="0" hangingPunct="1"/>
            <a:r>
              <a:rPr kumimoji="0" lang="en-US" dirty="0" err="1"/>
              <a:t>Troisième</a:t>
            </a:r>
            <a:r>
              <a:rPr kumimoji="0" lang="en-US" dirty="0"/>
              <a:t> </a:t>
            </a:r>
            <a:r>
              <a:rPr kumimoji="0" lang="en-US" dirty="0" err="1"/>
              <a:t>niveau</a:t>
            </a:r>
            <a:endParaRPr kumimoji="0" lang="en-US" dirty="0"/>
          </a:p>
          <a:p>
            <a:pPr lvl="3" eaLnBrk="1" latinLnBrk="0" hangingPunct="1"/>
            <a:r>
              <a:rPr kumimoji="0" lang="en-US" dirty="0" err="1"/>
              <a:t>Quatrième</a:t>
            </a:r>
            <a:r>
              <a:rPr kumimoji="0" lang="en-US" dirty="0"/>
              <a:t> </a:t>
            </a:r>
            <a:r>
              <a:rPr kumimoji="0" lang="en-US" dirty="0" err="1"/>
              <a:t>niveau</a:t>
            </a:r>
            <a:endParaRPr kumimoji="0" lang="en-US" dirty="0"/>
          </a:p>
          <a:p>
            <a:pPr lvl="4" eaLnBrk="1" latinLnBrk="0" hangingPunct="1"/>
            <a:r>
              <a:rPr kumimoji="0" lang="en-US" dirty="0" err="1"/>
              <a:t>Cinquième</a:t>
            </a:r>
            <a:r>
              <a:rPr kumimoji="0" lang="en-US" dirty="0"/>
              <a:t> </a:t>
            </a:r>
            <a:r>
              <a:rPr kumimoji="0" lang="en-US" dirty="0" err="1"/>
              <a:t>niveau</a:t>
            </a:r>
            <a:endParaRPr kumimoji="0" lang="en-US" dirty="0"/>
          </a:p>
        </p:txBody>
      </p:sp>
      <p:sp>
        <p:nvSpPr>
          <p:cNvPr id="25" name="Title Placeholder 1"/>
          <p:cNvSpPr>
            <a:spLocks noGrp="1"/>
          </p:cNvSpPr>
          <p:nvPr>
            <p:ph type="title"/>
          </p:nvPr>
        </p:nvSpPr>
        <p:spPr>
          <a:xfrm>
            <a:off x="1080000" y="237600"/>
            <a:ext cx="7416000" cy="1022400"/>
          </a:xfrm>
          <a:prstGeom prst="rect">
            <a:avLst/>
          </a:prstGeom>
        </p:spPr>
        <p:txBody>
          <a:bodyPr vert="horz" lIns="91440" tIns="45720" rIns="91440" bIns="45720" rtlCol="0" anchor="ctr">
            <a:noAutofit/>
          </a:bodyPr>
          <a:lstStyle/>
          <a:p>
            <a:r>
              <a:rPr lang="fr-FR" dirty="0"/>
              <a:t>Cliquez pour modifier le titre</a:t>
            </a:r>
            <a:br>
              <a:rPr lang="fr-FR" dirty="0"/>
            </a:br>
            <a:r>
              <a:rPr lang="fr-FR" dirty="0"/>
              <a:t>Le titre peut-être étendu sur deux lignes</a:t>
            </a:r>
            <a:endParaRPr lang="en-US" dirty="0"/>
          </a:p>
        </p:txBody>
      </p:sp>
      <p:sp>
        <p:nvSpPr>
          <p:cNvPr id="26"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8A74902B-F209-4DBB-881A-09A0DFE24F6D}" type="datetimeFigureOut">
              <a:rPr lang="en-GB" smtClean="0">
                <a:solidFill>
                  <a:prstClr val="white"/>
                </a:solidFill>
              </a:rPr>
              <a:pPr/>
              <a:t>16/02/2017</a:t>
            </a:fld>
            <a:endParaRPr lang="en-GB">
              <a:solidFill>
                <a:prstClr val="white"/>
              </a:solidFill>
            </a:endParaRPr>
          </a:p>
        </p:txBody>
      </p:sp>
      <p:sp>
        <p:nvSpPr>
          <p:cNvPr id="27"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solidFill>
                <a:prstClr val="white"/>
              </a:solidFill>
            </a:endParaRPr>
          </a:p>
        </p:txBody>
      </p:sp>
      <p:sp>
        <p:nvSpPr>
          <p:cNvPr id="41"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ECC21D3F-8F1A-49C5-AD48-E60BC70EEBCB}" type="slidenum">
              <a:rPr lang="en-GB" smtClean="0"/>
              <a:pPr/>
              <a:t>‹N›</a:t>
            </a:fld>
            <a:endParaRPr lang="en-GB"/>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Lst>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slideshare.net/oecdeconomy" TargetMode="External"/><Relationship Id="rId3" Type="http://schemas.openxmlformats.org/officeDocument/2006/relationships/image" Target="../media/image8.png"/><Relationship Id="rId7"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twitter.com/OECDeconomy" TargetMode="External"/><Relationship Id="rId5" Type="http://schemas.openxmlformats.org/officeDocument/2006/relationships/hyperlink" Target="http://www.oecd.org/eco/surveys/economic-survey-italy.htm" TargetMode="External"/><Relationship Id="rId4" Type="http://schemas.openxmlformats.org/officeDocument/2006/relationships/image" Target="../media/image9.png"/><Relationship Id="rId9" Type="http://schemas.openxmlformats.org/officeDocument/2006/relationships/image" Target="../media/image11.jpeg"/></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chart" Target="../charts/chart21.xml"/><Relationship Id="rId1" Type="http://schemas.openxmlformats.org/officeDocument/2006/relationships/slideLayout" Target="../slideLayouts/slideLayout4.xml"/><Relationship Id="rId4" Type="http://schemas.openxmlformats.org/officeDocument/2006/relationships/chart" Target="../charts/chart23.xml"/></Relationships>
</file>

<file path=ppt/slides/_rels/slide31.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twitter.com/OECDeconomy" TargetMode="External"/><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hyperlink" Target="https://twitter.com/OECD" TargetMode="External"/><Relationship Id="rId1" Type="http://schemas.openxmlformats.org/officeDocument/2006/relationships/slideLayout" Target="../slideLayouts/slideLayout8.xml"/><Relationship Id="rId6" Type="http://schemas.openxmlformats.org/officeDocument/2006/relationships/image" Target="../media/image11.jpeg"/><Relationship Id="rId5" Type="http://schemas.openxmlformats.org/officeDocument/2006/relationships/hyperlink" Target="http://www.slideshare.net/oecdeconomy" TargetMode="External"/><Relationship Id="rId4" Type="http://schemas.openxmlformats.org/officeDocument/2006/relationships/hyperlink" Target="http://www.oecd.org/eco/surveys/economic-survey-italy.htm" TargetMode="Externa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1259632" y="4005065"/>
            <a:ext cx="6264696" cy="864096"/>
          </a:xfrm>
          <a:prstGeom prst="rect">
            <a:avLst/>
          </a:prstGeom>
        </p:spPr>
        <p:txBody>
          <a:bodyPr vert="horz" lIns="91440" tIns="45720" rIns="91440" bIns="45720" rtlCol="0">
            <a:normAutofit/>
          </a:bodyPr>
          <a:lstStyle>
            <a:lvl1pPr marL="0" indent="0" algn="l" defTabSz="914400" rtl="0" eaLnBrk="1" latinLnBrk="0" hangingPunct="1">
              <a:lnSpc>
                <a:spcPts val="2000"/>
              </a:lnSpc>
              <a:spcBef>
                <a:spcPts val="0"/>
              </a:spcBef>
              <a:buFont typeface="Arial" pitchFamily="34" charset="0"/>
              <a:buNone/>
              <a:defRPr sz="1800" kern="1200">
                <a:solidFill>
                  <a:schemeClr val="tx1">
                    <a:tint val="75000"/>
                  </a:schemeClr>
                </a:solidFill>
                <a:latin typeface="Arial"/>
                <a:ea typeface="+mn-ea"/>
                <a:cs typeface="+mn-cs"/>
              </a:defRPr>
            </a:lvl1pPr>
            <a:lvl2pPr marL="457200" indent="0" algn="ctr" defTabSz="914400" rtl="0" eaLnBrk="1" latinLnBrk="0" hangingPunct="1">
              <a:spcBef>
                <a:spcPct val="20000"/>
              </a:spcBef>
              <a:buClr>
                <a:schemeClr val="tx1"/>
              </a:buClr>
              <a:buFont typeface="Arial" pitchFamily="34" charset="0"/>
              <a:buNone/>
              <a:defRPr sz="2800" kern="1200">
                <a:solidFill>
                  <a:schemeClr val="tx1">
                    <a:tint val="75000"/>
                  </a:schemeClr>
                </a:solidFill>
                <a:latin typeface="Georgia"/>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Georgia"/>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Georgia"/>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Georgia"/>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ctr"/>
            <a:r>
              <a:rPr lang="en-GB" sz="2800" dirty="0">
                <a:solidFill>
                  <a:srgbClr val="92D050"/>
                </a:solidFill>
              </a:rPr>
              <a:t> </a:t>
            </a:r>
          </a:p>
        </p:txBody>
      </p:sp>
      <p:sp>
        <p:nvSpPr>
          <p:cNvPr id="5" name="TextBox 4"/>
          <p:cNvSpPr txBox="1"/>
          <p:nvPr/>
        </p:nvSpPr>
        <p:spPr>
          <a:xfrm>
            <a:off x="1989698" y="1362541"/>
            <a:ext cx="7056784" cy="2354491"/>
          </a:xfrm>
          <a:prstGeom prst="rect">
            <a:avLst/>
          </a:prstGeom>
          <a:noFill/>
        </p:spPr>
        <p:txBody>
          <a:bodyPr wrap="square" rtlCol="0">
            <a:spAutoFit/>
          </a:bodyPr>
          <a:lstStyle/>
          <a:p>
            <a:pPr algn="ctr"/>
            <a:r>
              <a:rPr lang="en-GB" sz="3600" dirty="0">
                <a:solidFill>
                  <a:prstClr val="white"/>
                </a:solidFill>
                <a:latin typeface="Arial"/>
              </a:rPr>
              <a:t>OECD ECONOMIC SURVEY </a:t>
            </a:r>
            <a:br>
              <a:rPr lang="en-GB" sz="3600" dirty="0">
                <a:solidFill>
                  <a:prstClr val="white"/>
                </a:solidFill>
                <a:latin typeface="Arial"/>
              </a:rPr>
            </a:br>
            <a:r>
              <a:rPr lang="en-GB" sz="3600" dirty="0">
                <a:solidFill>
                  <a:prstClr val="white"/>
                </a:solidFill>
                <a:latin typeface="Arial"/>
              </a:rPr>
              <a:t>OF ITALY 2017 </a:t>
            </a:r>
          </a:p>
          <a:p>
            <a:pPr algn="ctr"/>
            <a:endParaRPr lang="en-GB" sz="3000" dirty="0">
              <a:solidFill>
                <a:prstClr val="white"/>
              </a:solidFill>
              <a:latin typeface="Arial"/>
            </a:endParaRPr>
          </a:p>
          <a:p>
            <a:pPr algn="ctr"/>
            <a:endParaRPr lang="en-GB" sz="3000" dirty="0">
              <a:solidFill>
                <a:prstClr val="white"/>
              </a:solidFill>
              <a:latin typeface="Arial"/>
            </a:endParaRPr>
          </a:p>
          <a:p>
            <a:pPr algn="ctr"/>
            <a:endParaRPr lang="en-GB" sz="1500" dirty="0">
              <a:solidFill>
                <a:prstClr val="white"/>
              </a:solidFill>
              <a:latin typeface="Arial"/>
            </a:endParaRPr>
          </a:p>
        </p:txBody>
      </p:sp>
      <p:sp>
        <p:nvSpPr>
          <p:cNvPr id="3" name="TextBox 2"/>
          <p:cNvSpPr txBox="1"/>
          <p:nvPr/>
        </p:nvSpPr>
        <p:spPr>
          <a:xfrm>
            <a:off x="1079612" y="2898230"/>
            <a:ext cx="6624736" cy="3000821"/>
          </a:xfrm>
          <a:prstGeom prst="rect">
            <a:avLst/>
          </a:prstGeom>
          <a:noFill/>
        </p:spPr>
        <p:txBody>
          <a:bodyPr wrap="square" rtlCol="0">
            <a:spAutoFit/>
          </a:bodyPr>
          <a:lstStyle/>
          <a:p>
            <a:r>
              <a:rPr lang="en-GB" sz="4200" i="1" dirty="0">
                <a:solidFill>
                  <a:srgbClr val="92D050"/>
                </a:solidFill>
                <a:latin typeface="Arial"/>
              </a:rPr>
              <a:t>Reforms are paying off, </a:t>
            </a:r>
          </a:p>
          <a:p>
            <a:pPr>
              <a:spcAft>
                <a:spcPts val="600"/>
              </a:spcAft>
            </a:pPr>
            <a:r>
              <a:rPr lang="en-GB" sz="4200" i="1" dirty="0">
                <a:solidFill>
                  <a:srgbClr val="92D050"/>
                </a:solidFill>
                <a:latin typeface="Arial"/>
              </a:rPr>
              <a:t>but challenges </a:t>
            </a:r>
            <a:r>
              <a:rPr lang="en-GB" sz="4200" i="1" dirty="0" smtClean="0">
                <a:solidFill>
                  <a:srgbClr val="92D050"/>
                </a:solidFill>
                <a:latin typeface="Arial"/>
              </a:rPr>
              <a:t>remain</a:t>
            </a:r>
            <a:endParaRPr lang="en-GB" sz="3000" dirty="0">
              <a:solidFill>
                <a:prstClr val="white"/>
              </a:solidFill>
              <a:latin typeface="Arial"/>
            </a:endParaRPr>
          </a:p>
          <a:p>
            <a:r>
              <a:rPr lang="en-GB" sz="2000" i="1" dirty="0">
                <a:solidFill>
                  <a:prstClr val="white"/>
                </a:solidFill>
                <a:latin typeface="Arial"/>
              </a:rPr>
              <a:t>15 February 2017, </a:t>
            </a:r>
            <a:r>
              <a:rPr lang="en-GB" sz="2000" i="1" dirty="0" smtClean="0">
                <a:solidFill>
                  <a:prstClr val="white"/>
                </a:solidFill>
                <a:latin typeface="Arial"/>
              </a:rPr>
              <a:t>Rome</a:t>
            </a:r>
          </a:p>
          <a:p>
            <a:endParaRPr lang="en-GB" sz="2000" i="1" dirty="0">
              <a:solidFill>
                <a:prstClr val="white"/>
              </a:solidFill>
              <a:latin typeface="Arial"/>
            </a:endParaRPr>
          </a:p>
          <a:p>
            <a:endParaRPr lang="en-GB" sz="3000" dirty="0">
              <a:solidFill>
                <a:prstClr val="white"/>
              </a:solidFill>
              <a:latin typeface="Arial"/>
            </a:endParaRPr>
          </a:p>
          <a:p>
            <a:endParaRPr lang="en-GB" sz="3000" dirty="0"/>
          </a:p>
        </p:txBody>
      </p:sp>
      <p:sp>
        <p:nvSpPr>
          <p:cNvPr id="6" name="Rectangle 5"/>
          <p:cNvSpPr/>
          <p:nvPr/>
        </p:nvSpPr>
        <p:spPr>
          <a:xfrm>
            <a:off x="7164288" y="5877272"/>
            <a:ext cx="1882194" cy="9361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191920" y="6016323"/>
            <a:ext cx="1768185" cy="6580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Rectangle 6"/>
          <p:cNvSpPr/>
          <p:nvPr/>
        </p:nvSpPr>
        <p:spPr>
          <a:xfrm>
            <a:off x="7164288" y="5877272"/>
            <a:ext cx="1882194" cy="9361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147685" y="6115004"/>
            <a:ext cx="1812200" cy="5593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1" name="TextBox 10"/>
          <p:cNvSpPr txBox="1">
            <a:spLocks noChangeArrowheads="1"/>
          </p:cNvSpPr>
          <p:nvPr/>
        </p:nvSpPr>
        <p:spPr bwMode="auto">
          <a:xfrm>
            <a:off x="19211" y="5085184"/>
            <a:ext cx="7361101" cy="369887"/>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algn="ctr"/>
            <a:r>
              <a:rPr lang="de-DE" altLang="en-US" u="sng" dirty="0">
                <a:hlinkClick r:id="rId5"/>
              </a:rPr>
              <a:t>http://</a:t>
            </a:r>
            <a:r>
              <a:rPr lang="de-DE" altLang="en-US" u="sng" dirty="0" smtClean="0">
                <a:hlinkClick r:id="rId5"/>
              </a:rPr>
              <a:t>www.oecd.org/eco/surveys/economic-survey-italy.htm</a:t>
            </a:r>
            <a:endParaRPr lang="de-DE" altLang="en-US" dirty="0"/>
          </a:p>
        </p:txBody>
      </p:sp>
      <p:pic>
        <p:nvPicPr>
          <p:cNvPr id="12" name="Picture 6">
            <a:hlinkClick r:id="rId6"/>
          </p:cNvPr>
          <p:cNvPicPr>
            <a:picLocks noChangeAspect="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830759" y="5861050"/>
            <a:ext cx="3810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3" name="Picture 6">
            <a:hlinkClick r:id="rId6"/>
          </p:cNvPr>
          <p:cNvPicPr>
            <a:picLocks noChangeAspect="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827584" y="6203950"/>
            <a:ext cx="3810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4" name="TextBox 13"/>
          <p:cNvSpPr txBox="1"/>
          <p:nvPr/>
        </p:nvSpPr>
        <p:spPr>
          <a:xfrm>
            <a:off x="1138734" y="5932488"/>
            <a:ext cx="1728788" cy="276225"/>
          </a:xfrm>
          <a:prstGeom prst="rect">
            <a:avLst/>
          </a:prstGeom>
          <a:noFill/>
        </p:spPr>
        <p:txBody>
          <a:bodyPr>
            <a:spAutoFit/>
          </a:bodyPr>
          <a:lstStyle/>
          <a:p>
            <a:pPr fontAlgn="auto">
              <a:spcBef>
                <a:spcPts val="0"/>
              </a:spcBef>
              <a:spcAft>
                <a:spcPts val="0"/>
              </a:spcAft>
              <a:defRPr/>
            </a:pPr>
            <a:r>
              <a:rPr lang="en-US" sz="1200" b="1" dirty="0">
                <a:solidFill>
                  <a:prstClr val="white"/>
                </a:solidFill>
                <a:latin typeface="+mj-lt"/>
                <a:cs typeface="+mn-cs"/>
              </a:rPr>
              <a:t>@OECDeconomy</a:t>
            </a:r>
            <a:endParaRPr lang="en-GB" sz="1200" b="1" dirty="0">
              <a:latin typeface="+mj-lt"/>
              <a:cs typeface="+mn-cs"/>
            </a:endParaRPr>
          </a:p>
        </p:txBody>
      </p:sp>
      <p:sp>
        <p:nvSpPr>
          <p:cNvPr id="15" name="TextBox 14"/>
          <p:cNvSpPr txBox="1"/>
          <p:nvPr/>
        </p:nvSpPr>
        <p:spPr>
          <a:xfrm>
            <a:off x="1138734" y="6159500"/>
            <a:ext cx="1728788" cy="276225"/>
          </a:xfrm>
          <a:prstGeom prst="rect">
            <a:avLst/>
          </a:prstGeom>
          <a:noFill/>
        </p:spPr>
        <p:txBody>
          <a:bodyPr>
            <a:spAutoFit/>
          </a:bodyPr>
          <a:lstStyle/>
          <a:p>
            <a:pPr fontAlgn="auto">
              <a:spcBef>
                <a:spcPts val="0"/>
              </a:spcBef>
              <a:spcAft>
                <a:spcPts val="0"/>
              </a:spcAft>
              <a:defRPr/>
            </a:pPr>
            <a:r>
              <a:rPr lang="en-GB" sz="1200" b="1" dirty="0">
                <a:solidFill>
                  <a:schemeClr val="bg1"/>
                </a:solidFill>
                <a:latin typeface="+mj-lt"/>
                <a:cs typeface="+mn-cs"/>
              </a:rPr>
              <a:t>@OECD</a:t>
            </a:r>
          </a:p>
        </p:txBody>
      </p:sp>
      <p:pic>
        <p:nvPicPr>
          <p:cNvPr id="16" name="Picture 4">
            <a:hlinkClick r:id="rId8"/>
          </p:cNvPr>
          <p:cNvPicPr>
            <a:picLocks noChangeAspect="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2886572" y="6070600"/>
            <a:ext cx="1303337" cy="3540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429981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332656"/>
            <a:ext cx="7092280" cy="662360"/>
          </a:xfrm>
        </p:spPr>
        <p:txBody>
          <a:bodyPr/>
          <a:lstStyle/>
          <a:p>
            <a:pPr algn="ctr"/>
            <a:r>
              <a:rPr lang="en-GB" sz="2800" dirty="0"/>
              <a:t/>
            </a:r>
            <a:br>
              <a:rPr lang="en-GB" sz="2800" dirty="0"/>
            </a:br>
            <a:r>
              <a:rPr lang="en-GB" sz="2800" b="1" dirty="0">
                <a:solidFill>
                  <a:schemeClr val="tx2"/>
                </a:solidFill>
              </a:rPr>
              <a:t>Productivity is low </a:t>
            </a:r>
            <a:r>
              <a:rPr lang="en-GB" sz="2800" b="1" dirty="0" smtClean="0">
                <a:solidFill>
                  <a:schemeClr val="tx2"/>
                </a:solidFill>
              </a:rPr>
              <a:t>but</a:t>
            </a:r>
            <a:br>
              <a:rPr lang="en-GB" sz="2800" b="1" dirty="0" smtClean="0">
                <a:solidFill>
                  <a:schemeClr val="tx2"/>
                </a:solidFill>
              </a:rPr>
            </a:br>
            <a:r>
              <a:rPr lang="en-GB" sz="2800" b="1" dirty="0" smtClean="0">
                <a:solidFill>
                  <a:schemeClr val="tx2"/>
                </a:solidFill>
              </a:rPr>
              <a:t>is </a:t>
            </a:r>
            <a:r>
              <a:rPr lang="en-GB" sz="2800" b="1" dirty="0">
                <a:solidFill>
                  <a:schemeClr val="tx2"/>
                </a:solidFill>
              </a:rPr>
              <a:t>starting to recover</a:t>
            </a:r>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4" name="Rectangle 3"/>
          <p:cNvSpPr>
            <a:spLocks noChangeArrowheads="1"/>
          </p:cNvSpPr>
          <p:nvPr/>
        </p:nvSpPr>
        <p:spPr bwMode="auto">
          <a:xfrm>
            <a:off x="611560" y="6073551"/>
            <a:ext cx="6207148"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1pPr>
            <a:lvl2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2pPr>
            <a:lvl3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3pPr>
            <a:lvl4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4pPr>
            <a:lvl5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5pPr>
            <a:lvl6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6pPr>
            <a:lvl7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7pPr>
            <a:lvl8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8pPr>
            <a:lvl9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539750" algn="l"/>
                <a:tab pos="755650" algn="l"/>
                <a:tab pos="971550" algn="l"/>
              </a:tabLst>
            </a:pPr>
            <a:r>
              <a:rPr lang="en-GB" altLang="zh-CN" sz="1400" dirty="0">
                <a:latin typeface="Arial Narrow" panose="020B0606020202030204" pitchFamily="34" charset="0"/>
                <a:cs typeface="+mn-cs"/>
              </a:rPr>
              <a:t>Source: OECD Economic Outlook 100 Database, projections revised as of 20 January 2017.</a:t>
            </a:r>
          </a:p>
        </p:txBody>
      </p:sp>
      <p:graphicFrame>
        <p:nvGraphicFramePr>
          <p:cNvPr id="6" name="Chart 5"/>
          <p:cNvGraphicFramePr>
            <a:graphicFrameLocks/>
          </p:cNvGraphicFramePr>
          <p:nvPr>
            <p:extLst>
              <p:ext uri="{D42A27DB-BD31-4B8C-83A1-F6EECF244321}">
                <p14:modId xmlns:p14="http://schemas.microsoft.com/office/powerpoint/2010/main" xmlns="" val="2974821533"/>
              </p:ext>
            </p:extLst>
          </p:nvPr>
        </p:nvGraphicFramePr>
        <p:xfrm>
          <a:off x="719572" y="1196753"/>
          <a:ext cx="7704856" cy="487679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4086612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260648"/>
            <a:ext cx="7596336" cy="1022400"/>
          </a:xfrm>
        </p:spPr>
        <p:txBody>
          <a:bodyPr/>
          <a:lstStyle/>
          <a:p>
            <a:pPr algn="ctr"/>
            <a:r>
              <a:rPr lang="en-US" sz="2800" b="1" dirty="0">
                <a:solidFill>
                  <a:schemeClr val="tx2"/>
                </a:solidFill>
              </a:rPr>
              <a:t>Public debt has </a:t>
            </a:r>
            <a:r>
              <a:rPr lang="en-US" sz="2800" b="1" dirty="0" err="1">
                <a:solidFill>
                  <a:schemeClr val="tx2"/>
                </a:solidFill>
              </a:rPr>
              <a:t>stabilised</a:t>
            </a:r>
            <a:r>
              <a:rPr lang="en-US" sz="2800" b="1" dirty="0">
                <a:solidFill>
                  <a:schemeClr val="tx2"/>
                </a:solidFill>
              </a:rPr>
              <a:t> but remains high</a:t>
            </a:r>
            <a:endParaRPr lang="en-GB" sz="2800" b="1" dirty="0">
              <a:solidFill>
                <a:schemeClr val="tx2"/>
              </a:solidFill>
            </a:endParaRPr>
          </a:p>
        </p:txBody>
      </p:sp>
      <p:sp>
        <p:nvSpPr>
          <p:cNvPr id="6" name="TextBox 5"/>
          <p:cNvSpPr txBox="1"/>
          <p:nvPr/>
        </p:nvSpPr>
        <p:spPr>
          <a:xfrm>
            <a:off x="611560" y="5517232"/>
            <a:ext cx="4320480" cy="954107"/>
          </a:xfrm>
          <a:prstGeom prst="rect">
            <a:avLst/>
          </a:prstGeom>
          <a:noFill/>
        </p:spPr>
        <p:txBody>
          <a:bodyPr wrap="square" rtlCol="0">
            <a:spAutoFit/>
          </a:bodyPr>
          <a:lstStyle/>
          <a:p>
            <a:r>
              <a:rPr lang="en-US" sz="1400" b="1" i="1" dirty="0">
                <a:latin typeface="Arial Narrow" panose="020B0606020202030204" pitchFamily="34" charset="0"/>
              </a:rPr>
              <a:t/>
            </a:r>
            <a:br>
              <a:rPr lang="en-US" sz="1400" b="1" i="1" dirty="0">
                <a:latin typeface="Arial Narrow" panose="020B0606020202030204" pitchFamily="34" charset="0"/>
              </a:rPr>
            </a:br>
            <a:r>
              <a:rPr lang="en-US" sz="1400" b="1" i="1" dirty="0">
                <a:latin typeface="Arial Narrow" panose="020B0606020202030204" pitchFamily="34" charset="0"/>
              </a:rPr>
              <a:t>Note</a:t>
            </a:r>
            <a:r>
              <a:rPr lang="en-US" sz="1400" i="1" dirty="0">
                <a:latin typeface="Arial Narrow" panose="020B0606020202030204" pitchFamily="34" charset="0"/>
              </a:rPr>
              <a:t>: For m</a:t>
            </a:r>
            <a:r>
              <a:rPr lang="en-US" sz="1400" dirty="0">
                <a:latin typeface="Arial Narrow" panose="020B0606020202030204" pitchFamily="34" charset="0"/>
              </a:rPr>
              <a:t>ore details see Economic Survey of Italy, 2017</a:t>
            </a:r>
          </a:p>
          <a:p>
            <a:r>
              <a:rPr lang="en-US" sz="1400" b="1" i="1" dirty="0">
                <a:latin typeface="Arial Narrow" panose="020B0606020202030204" pitchFamily="34" charset="0"/>
              </a:rPr>
              <a:t>Source</a:t>
            </a:r>
            <a:r>
              <a:rPr lang="en-US" sz="1400" dirty="0">
                <a:latin typeface="Arial Narrow" panose="020B0606020202030204" pitchFamily="34" charset="0"/>
              </a:rPr>
              <a:t>: OECD Analytical database and OECD calculations.</a:t>
            </a:r>
          </a:p>
          <a:p>
            <a:pPr marL="108000" indent="-108000">
              <a:buFont typeface="+mj-lt"/>
              <a:buAutoNum type="arabicPeriod"/>
            </a:pPr>
            <a:endParaRPr lang="en-US" sz="1400" dirty="0">
              <a:latin typeface="Arial Narrow" panose="020B0606020202030204" pitchFamily="34" charset="0"/>
            </a:endParaRPr>
          </a:p>
        </p:txBody>
      </p:sp>
      <p:graphicFrame>
        <p:nvGraphicFramePr>
          <p:cNvPr id="9" name="Chart 8"/>
          <p:cNvGraphicFramePr>
            <a:graphicFrameLocks/>
          </p:cNvGraphicFramePr>
          <p:nvPr>
            <p:extLst>
              <p:ext uri="{D42A27DB-BD31-4B8C-83A1-F6EECF244321}">
                <p14:modId xmlns:p14="http://schemas.microsoft.com/office/powerpoint/2010/main" xmlns="" val="2291959631"/>
              </p:ext>
            </p:extLst>
          </p:nvPr>
        </p:nvGraphicFramePr>
        <p:xfrm>
          <a:off x="683568" y="1412776"/>
          <a:ext cx="7848872" cy="42136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699749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9" name="Chart 8"/>
          <p:cNvGraphicFramePr>
            <a:graphicFrameLocks/>
          </p:cNvGraphicFramePr>
          <p:nvPr>
            <p:extLst>
              <p:ext uri="{D42A27DB-BD31-4B8C-83A1-F6EECF244321}">
                <p14:modId xmlns:p14="http://schemas.microsoft.com/office/powerpoint/2010/main" xmlns="" val="2786389243"/>
              </p:ext>
            </p:extLst>
          </p:nvPr>
        </p:nvGraphicFramePr>
        <p:xfrm>
          <a:off x="611560" y="1332939"/>
          <a:ext cx="7920880" cy="4320479"/>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755576" y="260648"/>
            <a:ext cx="8568952" cy="1022400"/>
          </a:xfrm>
        </p:spPr>
        <p:txBody>
          <a:bodyPr/>
          <a:lstStyle/>
          <a:p>
            <a:pPr algn="ctr"/>
            <a:r>
              <a:rPr lang="en-US" sz="2800" b="1" dirty="0">
                <a:solidFill>
                  <a:schemeClr val="tx2"/>
                </a:solidFill>
              </a:rPr>
              <a:t>Low growth has contributed to high public debt</a:t>
            </a:r>
            <a:endParaRPr lang="en-GB" sz="2800" b="1" dirty="0">
              <a:solidFill>
                <a:schemeClr val="tx2"/>
              </a:solidFill>
            </a:endParaRPr>
          </a:p>
        </p:txBody>
      </p:sp>
      <p:sp>
        <p:nvSpPr>
          <p:cNvPr id="6" name="TextBox 5"/>
          <p:cNvSpPr txBox="1"/>
          <p:nvPr/>
        </p:nvSpPr>
        <p:spPr>
          <a:xfrm>
            <a:off x="971600" y="5517232"/>
            <a:ext cx="4320480" cy="954107"/>
          </a:xfrm>
          <a:prstGeom prst="rect">
            <a:avLst/>
          </a:prstGeom>
          <a:noFill/>
        </p:spPr>
        <p:txBody>
          <a:bodyPr wrap="square" rtlCol="0">
            <a:spAutoFit/>
          </a:bodyPr>
          <a:lstStyle/>
          <a:p>
            <a:r>
              <a:rPr lang="en-US" sz="1400" b="1" i="1" dirty="0">
                <a:latin typeface="Arial Narrow" panose="020B0606020202030204" pitchFamily="34" charset="0"/>
              </a:rPr>
              <a:t/>
            </a:r>
            <a:br>
              <a:rPr lang="en-US" sz="1400" b="1" i="1" dirty="0">
                <a:latin typeface="Arial Narrow" panose="020B0606020202030204" pitchFamily="34" charset="0"/>
              </a:rPr>
            </a:br>
            <a:r>
              <a:rPr lang="en-US" sz="1400" b="1" i="1" dirty="0">
                <a:latin typeface="Arial Narrow" panose="020B0606020202030204" pitchFamily="34" charset="0"/>
              </a:rPr>
              <a:t>Note</a:t>
            </a:r>
            <a:r>
              <a:rPr lang="en-US" sz="1400" i="1" dirty="0">
                <a:latin typeface="Arial Narrow" panose="020B0606020202030204" pitchFamily="34" charset="0"/>
              </a:rPr>
              <a:t>: For m</a:t>
            </a:r>
            <a:r>
              <a:rPr lang="en-US" sz="1400" dirty="0">
                <a:latin typeface="Arial Narrow" panose="020B0606020202030204" pitchFamily="34" charset="0"/>
              </a:rPr>
              <a:t>ore details see Economic Survey of Italy, 2017</a:t>
            </a:r>
          </a:p>
          <a:p>
            <a:r>
              <a:rPr lang="en-US" sz="1400" b="1" i="1" dirty="0">
                <a:latin typeface="Arial Narrow" panose="020B0606020202030204" pitchFamily="34" charset="0"/>
              </a:rPr>
              <a:t>Source</a:t>
            </a:r>
            <a:r>
              <a:rPr lang="en-US" sz="1400" dirty="0">
                <a:latin typeface="Arial Narrow" panose="020B0606020202030204" pitchFamily="34" charset="0"/>
              </a:rPr>
              <a:t>: OECD Analytical database and OECD calculations.</a:t>
            </a:r>
          </a:p>
          <a:p>
            <a:pPr marL="108000" indent="-108000">
              <a:buFont typeface="+mj-lt"/>
              <a:buAutoNum type="arabicPeriod"/>
            </a:pPr>
            <a:endParaRPr lang="en-US" sz="1400" dirty="0">
              <a:latin typeface="Arial Narrow" panose="020B0606020202030204" pitchFamily="34" charset="0"/>
            </a:endParaRPr>
          </a:p>
        </p:txBody>
      </p:sp>
      <p:sp>
        <p:nvSpPr>
          <p:cNvPr id="8" name="TextBox 12"/>
          <p:cNvSpPr txBox="1"/>
          <p:nvPr/>
        </p:nvSpPr>
        <p:spPr>
          <a:xfrm>
            <a:off x="611560" y="1292920"/>
            <a:ext cx="3816424" cy="288032"/>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GB" sz="1400" dirty="0">
                <a:solidFill>
                  <a:schemeClr val="bg2">
                    <a:lumMod val="10000"/>
                  </a:schemeClr>
                </a:solidFill>
                <a:latin typeface="Arial Narrow" panose="020B0606020202030204" pitchFamily="34" charset="0"/>
              </a:rPr>
              <a:t>% points, </a:t>
            </a:r>
            <a:r>
              <a:rPr lang="en-GB" sz="1400" dirty="0" smtClean="0">
                <a:solidFill>
                  <a:schemeClr val="bg2">
                    <a:lumMod val="10000"/>
                  </a:schemeClr>
                </a:solidFill>
                <a:latin typeface="Arial Narrow" panose="020B0606020202030204" pitchFamily="34" charset="0"/>
              </a:rPr>
              <a:t>change in public </a:t>
            </a:r>
            <a:r>
              <a:rPr lang="en-GB" sz="1400" dirty="0">
                <a:solidFill>
                  <a:schemeClr val="bg2">
                    <a:lumMod val="10000"/>
                  </a:schemeClr>
                </a:solidFill>
                <a:latin typeface="Arial Narrow" panose="020B0606020202030204" pitchFamily="34" charset="0"/>
              </a:rPr>
              <a:t>debt as share of GDP</a:t>
            </a:r>
          </a:p>
        </p:txBody>
      </p:sp>
    </p:spTree>
    <p:extLst>
      <p:ext uri="{BB962C8B-B14F-4D97-AF65-F5344CB8AC3E}">
        <p14:creationId xmlns:p14="http://schemas.microsoft.com/office/powerpoint/2010/main" xmlns="" val="338023996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096" y="116632"/>
            <a:ext cx="8316416" cy="1166416"/>
          </a:xfrm>
        </p:spPr>
        <p:txBody>
          <a:bodyPr/>
          <a:lstStyle/>
          <a:p>
            <a:pPr algn="ctr"/>
            <a:r>
              <a:rPr lang="en-US" sz="2800" b="1" dirty="0">
                <a:solidFill>
                  <a:schemeClr val="tx2"/>
                </a:solidFill>
              </a:rPr>
              <a:t>Stronger growth will help reduce public debt </a:t>
            </a:r>
            <a:endParaRPr lang="en-GB" sz="2800" b="1" dirty="0">
              <a:solidFill>
                <a:schemeClr val="tx2"/>
              </a:solidFill>
            </a:endParaRPr>
          </a:p>
        </p:txBody>
      </p:sp>
      <p:sp>
        <p:nvSpPr>
          <p:cNvPr id="5" name="Rectangle 4"/>
          <p:cNvSpPr/>
          <p:nvPr/>
        </p:nvSpPr>
        <p:spPr>
          <a:xfrm>
            <a:off x="3945" y="5805264"/>
            <a:ext cx="8600503" cy="954107"/>
          </a:xfrm>
          <a:prstGeom prst="rect">
            <a:avLst/>
          </a:prstGeom>
        </p:spPr>
        <p:txBody>
          <a:bodyPr wrap="square">
            <a:spAutoFit/>
          </a:bodyPr>
          <a:lstStyle/>
          <a:p>
            <a:pPr lvl="0">
              <a:tabLst>
                <a:tab pos="539750" algn="l"/>
                <a:tab pos="756285" algn="l"/>
                <a:tab pos="972185" algn="l"/>
              </a:tabLst>
            </a:pPr>
            <a:r>
              <a:rPr lang="en-GB" altLang="zh-CN" sz="1400" b="1" i="1" dirty="0">
                <a:latin typeface="Arial Narrow" panose="020B0606020202030204" pitchFamily="34" charset="0"/>
                <a:ea typeface="Times New Roman" pitchFamily="18" charset="0"/>
              </a:rPr>
              <a:t>Note: </a:t>
            </a:r>
            <a:r>
              <a:rPr lang="en-GB" altLang="zh-CN" sz="1400" dirty="0">
                <a:latin typeface="Arial Narrow" panose="020B0606020202030204" pitchFamily="34" charset="0"/>
                <a:ea typeface="Times New Roman" pitchFamily="18" charset="0"/>
              </a:rPr>
              <a:t>The baseline</a:t>
            </a:r>
            <a:r>
              <a:rPr lang="en-GB" sz="1400" dirty="0">
                <a:latin typeface="Arial Narrow" panose="020B0606020202030204" pitchFamily="34" charset="0"/>
              </a:rPr>
              <a:t> scenario considers the projections for the Economic Outlook No. 100 until 2018 and thereafter assuming yearly real GDP growth of 1%, primary surplus of 1.5% of GDP, effective interest rate of 3.2% and inflation of GDP deflator rising progressively to 1.5% by 2024 and remaining constant after. </a:t>
            </a:r>
          </a:p>
          <a:p>
            <a:pPr lvl="0">
              <a:tabLst>
                <a:tab pos="539750" algn="l"/>
                <a:tab pos="756285" algn="l"/>
                <a:tab pos="972185" algn="l"/>
              </a:tabLst>
            </a:pPr>
            <a:r>
              <a:rPr lang="en-US" sz="1400" b="1" dirty="0">
                <a:latin typeface="Arial Narrow" panose="020B0606020202030204" pitchFamily="34" charset="0"/>
                <a:ea typeface="SimSun" panose="02010600030101010101" pitchFamily="2" charset="-122"/>
              </a:rPr>
              <a:t>Source</a:t>
            </a:r>
            <a:r>
              <a:rPr lang="en-US" sz="1400" dirty="0">
                <a:latin typeface="Arial Narrow" panose="020B0606020202030204" pitchFamily="34" charset="0"/>
                <a:ea typeface="SimSun" panose="02010600030101010101" pitchFamily="2" charset="-122"/>
              </a:rPr>
              <a:t>: Calculations based on OECD Economic Outlook: Statistics and Projections (database).</a:t>
            </a:r>
          </a:p>
        </p:txBody>
      </p:sp>
      <p:graphicFrame>
        <p:nvGraphicFramePr>
          <p:cNvPr id="6" name="Chart 5"/>
          <p:cNvGraphicFramePr>
            <a:graphicFrameLocks/>
          </p:cNvGraphicFramePr>
          <p:nvPr>
            <p:extLst>
              <p:ext uri="{D42A27DB-BD31-4B8C-83A1-F6EECF244321}">
                <p14:modId xmlns:p14="http://schemas.microsoft.com/office/powerpoint/2010/main" xmlns="" val="2788225227"/>
              </p:ext>
            </p:extLst>
          </p:nvPr>
        </p:nvGraphicFramePr>
        <p:xfrm>
          <a:off x="467544" y="1412776"/>
          <a:ext cx="8136904" cy="4063806"/>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4"/>
          <p:cNvSpPr txBox="1"/>
          <p:nvPr/>
        </p:nvSpPr>
        <p:spPr>
          <a:xfrm>
            <a:off x="5436096" y="3264260"/>
            <a:ext cx="2107333" cy="67443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GB" sz="1400" dirty="0">
                <a:solidFill>
                  <a:schemeClr val="bg2">
                    <a:lumMod val="10000"/>
                  </a:schemeClr>
                </a:solidFill>
                <a:latin typeface="Arial Narrow" panose="020B0606020202030204" pitchFamily="34" charset="0"/>
              </a:rPr>
              <a:t>Higher GDP growth (+0.5%)</a:t>
            </a:r>
          </a:p>
        </p:txBody>
      </p:sp>
      <p:sp>
        <p:nvSpPr>
          <p:cNvPr id="8" name="TextBox 12"/>
          <p:cNvSpPr txBox="1"/>
          <p:nvPr/>
        </p:nvSpPr>
        <p:spPr>
          <a:xfrm>
            <a:off x="4572000" y="1628800"/>
            <a:ext cx="2448272" cy="45057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GB" sz="1400" dirty="0">
                <a:solidFill>
                  <a:schemeClr val="bg2">
                    <a:lumMod val="10000"/>
                  </a:schemeClr>
                </a:solidFill>
                <a:latin typeface="Arial Narrow" panose="020B0606020202030204" pitchFamily="34" charset="0"/>
              </a:rPr>
              <a:t>Higher</a:t>
            </a:r>
            <a:r>
              <a:rPr lang="en-GB" sz="1400" baseline="0" dirty="0">
                <a:solidFill>
                  <a:schemeClr val="bg2">
                    <a:lumMod val="10000"/>
                  </a:schemeClr>
                </a:solidFill>
                <a:latin typeface="Arial Narrow" panose="020B0606020202030204" pitchFamily="34" charset="0"/>
              </a:rPr>
              <a:t> interest rate (+1.4% points)</a:t>
            </a:r>
            <a:endParaRPr lang="en-GB" sz="1400" dirty="0">
              <a:solidFill>
                <a:schemeClr val="bg2">
                  <a:lumMod val="10000"/>
                </a:schemeClr>
              </a:solidFill>
              <a:latin typeface="Arial Narrow" panose="020B0606020202030204" pitchFamily="34" charset="0"/>
            </a:endParaRPr>
          </a:p>
        </p:txBody>
      </p:sp>
      <p:sp>
        <p:nvSpPr>
          <p:cNvPr id="9" name="TextBox 13"/>
          <p:cNvSpPr txBox="1"/>
          <p:nvPr/>
        </p:nvSpPr>
        <p:spPr>
          <a:xfrm>
            <a:off x="7272824" y="2224506"/>
            <a:ext cx="915940" cy="32937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GB" sz="1400" dirty="0">
                <a:solidFill>
                  <a:schemeClr val="bg2">
                    <a:lumMod val="10000"/>
                  </a:schemeClr>
                </a:solidFill>
                <a:latin typeface="Arial Narrow" panose="020B0606020202030204" pitchFamily="34" charset="0"/>
              </a:rPr>
              <a:t>Baseline</a:t>
            </a:r>
          </a:p>
        </p:txBody>
      </p:sp>
      <p:cxnSp>
        <p:nvCxnSpPr>
          <p:cNvPr id="10" name="Straight Arrow Connector 9"/>
          <p:cNvCxnSpPr/>
          <p:nvPr/>
        </p:nvCxnSpPr>
        <p:spPr>
          <a:xfrm flipH="1">
            <a:off x="7183178" y="2924944"/>
            <a:ext cx="89646" cy="3227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endCxn id="8" idx="3"/>
          </p:cNvCxnSpPr>
          <p:nvPr/>
        </p:nvCxnSpPr>
        <p:spPr>
          <a:xfrm flipH="1" flipV="1">
            <a:off x="7020272" y="1854089"/>
            <a:ext cx="235125" cy="1080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900194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p:cNvGraphicFramePr>
          <p:nvPr>
            <p:extLst>
              <p:ext uri="{D42A27DB-BD31-4B8C-83A1-F6EECF244321}">
                <p14:modId xmlns:p14="http://schemas.microsoft.com/office/powerpoint/2010/main" xmlns="" val="571280041"/>
              </p:ext>
            </p:extLst>
          </p:nvPr>
        </p:nvGraphicFramePr>
        <p:xfrm>
          <a:off x="611560" y="1412775"/>
          <a:ext cx="8064896" cy="4300735"/>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827584" y="260648"/>
            <a:ext cx="8172400" cy="1022400"/>
          </a:xfrm>
        </p:spPr>
        <p:txBody>
          <a:bodyPr/>
          <a:lstStyle/>
          <a:p>
            <a:pPr algn="ctr"/>
            <a:r>
              <a:rPr lang="en-GB" sz="2800" b="1" dirty="0">
                <a:solidFill>
                  <a:schemeClr val="tx2"/>
                </a:solidFill>
              </a:rPr>
              <a:t>Prioritise spending </a:t>
            </a:r>
            <a:r>
              <a:rPr lang="en-GB" sz="2800" b="1" dirty="0" smtClean="0">
                <a:solidFill>
                  <a:schemeClr val="tx2"/>
                </a:solidFill>
              </a:rPr>
              <a:t>on</a:t>
            </a:r>
            <a:br>
              <a:rPr lang="en-GB" sz="2800" b="1" dirty="0" smtClean="0">
                <a:solidFill>
                  <a:schemeClr val="tx2"/>
                </a:solidFill>
              </a:rPr>
            </a:br>
            <a:r>
              <a:rPr lang="en-GB" sz="2800" b="1" dirty="0" smtClean="0">
                <a:solidFill>
                  <a:schemeClr val="tx2"/>
                </a:solidFill>
              </a:rPr>
              <a:t>effective </a:t>
            </a:r>
            <a:r>
              <a:rPr lang="en-GB" sz="2800" b="1" dirty="0">
                <a:solidFill>
                  <a:schemeClr val="tx2"/>
                </a:solidFill>
              </a:rPr>
              <a:t>infrastructure programmes</a:t>
            </a:r>
          </a:p>
        </p:txBody>
      </p:sp>
      <p:sp>
        <p:nvSpPr>
          <p:cNvPr id="5" name="Rectangle 4"/>
          <p:cNvSpPr/>
          <p:nvPr/>
        </p:nvSpPr>
        <p:spPr>
          <a:xfrm>
            <a:off x="611560" y="5713511"/>
            <a:ext cx="7954489" cy="307777"/>
          </a:xfrm>
          <a:prstGeom prst="rect">
            <a:avLst/>
          </a:prstGeom>
        </p:spPr>
        <p:txBody>
          <a:bodyPr wrap="square">
            <a:spAutoFit/>
          </a:bodyPr>
          <a:lstStyle/>
          <a:p>
            <a:pPr>
              <a:spcBef>
                <a:spcPts val="1200"/>
              </a:spcBef>
              <a:spcAft>
                <a:spcPts val="1200"/>
              </a:spcAft>
              <a:tabLst>
                <a:tab pos="539750" algn="l"/>
                <a:tab pos="756285" algn="l"/>
                <a:tab pos="972185" algn="l"/>
              </a:tabLst>
            </a:pPr>
            <a:r>
              <a:rPr lang="es-ES_tradnl" sz="1400" b="1" i="1" dirty="0" err="1">
                <a:latin typeface="Arial Narrow" panose="020B0606020202030204" pitchFamily="34" charset="0"/>
                <a:ea typeface="SimSun" panose="02010600030101010101" pitchFamily="2" charset="-122"/>
              </a:rPr>
              <a:t>Source</a:t>
            </a:r>
            <a:r>
              <a:rPr lang="es-ES_tradnl" sz="1400" dirty="0">
                <a:latin typeface="Arial Narrow" panose="020B0606020202030204" pitchFamily="34" charset="0"/>
                <a:ea typeface="SimSun" panose="02010600030101010101" pitchFamily="2" charset="-122"/>
              </a:rPr>
              <a:t>: </a:t>
            </a:r>
            <a:r>
              <a:rPr lang="en-US" sz="1400" dirty="0">
                <a:latin typeface="Arial Narrow" panose="020B0606020202030204" pitchFamily="34" charset="0"/>
                <a:ea typeface="SimSun" panose="02010600030101010101" pitchFamily="2" charset="-122"/>
              </a:rPr>
              <a:t>OECD Analytical Database; and OECD, National accounts database</a:t>
            </a:r>
            <a:r>
              <a:rPr lang="en-GB" sz="1400" dirty="0">
                <a:latin typeface="Arial Narrow" panose="020B0606020202030204" pitchFamily="34" charset="0"/>
                <a:ea typeface="SimSun" panose="02010600030101010101" pitchFamily="2" charset="-122"/>
              </a:rPr>
              <a:t>. </a:t>
            </a:r>
            <a:endParaRPr lang="en-GB" sz="1400" dirty="0">
              <a:effectLst/>
              <a:latin typeface="Arial Narrow" panose="020B0606020202030204" pitchFamily="34" charset="0"/>
              <a:ea typeface="SimSun" panose="02010600030101010101" pitchFamily="2" charset="-122"/>
            </a:endParaRPr>
          </a:p>
        </p:txBody>
      </p:sp>
    </p:spTree>
    <p:extLst>
      <p:ext uri="{BB962C8B-B14F-4D97-AF65-F5344CB8AC3E}">
        <p14:creationId xmlns:p14="http://schemas.microsoft.com/office/powerpoint/2010/main" xmlns="" val="2162781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0648"/>
            <a:ext cx="8172400" cy="1022400"/>
          </a:xfrm>
        </p:spPr>
        <p:txBody>
          <a:bodyPr/>
          <a:lstStyle/>
          <a:p>
            <a:pPr algn="ctr"/>
            <a:r>
              <a:rPr lang="en-US" sz="2800" b="1" dirty="0">
                <a:solidFill>
                  <a:schemeClr val="tx2"/>
                </a:solidFill>
              </a:rPr>
              <a:t>Tax collection remains low</a:t>
            </a:r>
          </a:p>
        </p:txBody>
      </p:sp>
      <p:sp>
        <p:nvSpPr>
          <p:cNvPr id="5" name="Rectangle 4"/>
          <p:cNvSpPr/>
          <p:nvPr/>
        </p:nvSpPr>
        <p:spPr>
          <a:xfrm>
            <a:off x="467544" y="5713511"/>
            <a:ext cx="7776864" cy="738664"/>
          </a:xfrm>
          <a:prstGeom prst="rect">
            <a:avLst/>
          </a:prstGeom>
        </p:spPr>
        <p:txBody>
          <a:bodyPr wrap="square">
            <a:spAutoFit/>
          </a:bodyPr>
          <a:lstStyle/>
          <a:p>
            <a:pPr>
              <a:tabLst>
                <a:tab pos="539750" algn="l"/>
                <a:tab pos="756285" algn="l"/>
                <a:tab pos="972185" algn="l"/>
              </a:tabLst>
            </a:pPr>
            <a:r>
              <a:rPr lang="en-US" sz="1400" b="1" i="1" dirty="0">
                <a:latin typeface="Arial Narrow" panose="020B0606020202030204" pitchFamily="34" charset="0"/>
                <a:ea typeface="SimSun" panose="02010600030101010101" pitchFamily="2" charset="-122"/>
              </a:rPr>
              <a:t>Note</a:t>
            </a:r>
            <a:r>
              <a:rPr lang="en-US" sz="1400" b="1" dirty="0">
                <a:latin typeface="Arial Narrow" panose="020B0606020202030204" pitchFamily="34" charset="0"/>
                <a:ea typeface="SimSun" panose="02010600030101010101" pitchFamily="2" charset="-122"/>
              </a:rPr>
              <a:t>: </a:t>
            </a:r>
            <a:r>
              <a:rPr lang="en-US" sz="1400" dirty="0">
                <a:latin typeface="Arial Narrow" panose="020B0606020202030204" pitchFamily="34" charset="0"/>
                <a:ea typeface="SimSun" panose="02010600030101010101" pitchFamily="2" charset="-122"/>
              </a:rPr>
              <a:t>The VAT revenue ratio is t</a:t>
            </a:r>
            <a:r>
              <a:rPr lang="en-GB" sz="1400" dirty="0">
                <a:latin typeface="Arial Narrow" panose="020B0606020202030204" pitchFamily="34" charset="0"/>
                <a:ea typeface="SimSun" panose="02010600030101010101" pitchFamily="2" charset="-122"/>
              </a:rPr>
              <a:t>he ratio of actual VAT collection to revenue that would be collected if VAT was applied at the standard rate to the entire potential tax base and all revenue was collected.</a:t>
            </a:r>
          </a:p>
          <a:p>
            <a:pPr>
              <a:spcAft>
                <a:spcPts val="1200"/>
              </a:spcAft>
              <a:tabLst>
                <a:tab pos="539750" algn="l"/>
                <a:tab pos="756285" algn="l"/>
                <a:tab pos="972185" algn="l"/>
              </a:tabLst>
            </a:pPr>
            <a:r>
              <a:rPr lang="en-US" sz="1400" b="1" i="1" dirty="0">
                <a:latin typeface="Arial Narrow" panose="020B0606020202030204" pitchFamily="34" charset="0"/>
                <a:ea typeface="SimSun" panose="02010600030101010101" pitchFamily="2" charset="-122"/>
              </a:rPr>
              <a:t>Source</a:t>
            </a:r>
            <a:r>
              <a:rPr lang="en-US" sz="1400" b="1" dirty="0">
                <a:latin typeface="Arial Narrow" panose="020B0606020202030204" pitchFamily="34" charset="0"/>
                <a:ea typeface="SimSun" panose="02010600030101010101" pitchFamily="2" charset="-122"/>
              </a:rPr>
              <a:t>: </a:t>
            </a:r>
            <a:r>
              <a:rPr lang="en-US" sz="1400" dirty="0">
                <a:latin typeface="Arial Narrow" panose="020B0606020202030204" pitchFamily="34" charset="0"/>
                <a:ea typeface="SimSun" panose="02010600030101010101" pitchFamily="2" charset="-122"/>
              </a:rPr>
              <a:t>OECD Consumption Tax Trends 2016: VAT/GST and excise rates, trends and policy issues.</a:t>
            </a:r>
            <a:endParaRPr lang="en-GB" sz="1400" dirty="0">
              <a:effectLst/>
              <a:latin typeface="Arial Narrow" panose="020B0606020202030204" pitchFamily="34" charset="0"/>
              <a:ea typeface="SimSun" panose="02010600030101010101" pitchFamily="2" charset="-122"/>
            </a:endParaRPr>
          </a:p>
        </p:txBody>
      </p:sp>
      <p:graphicFrame>
        <p:nvGraphicFramePr>
          <p:cNvPr id="6" name="Chart 5"/>
          <p:cNvGraphicFramePr>
            <a:graphicFrameLocks/>
          </p:cNvGraphicFramePr>
          <p:nvPr>
            <p:extLst>
              <p:ext uri="{D42A27DB-BD31-4B8C-83A1-F6EECF244321}">
                <p14:modId xmlns:p14="http://schemas.microsoft.com/office/powerpoint/2010/main" xmlns="" val="1835050574"/>
              </p:ext>
            </p:extLst>
          </p:nvPr>
        </p:nvGraphicFramePr>
        <p:xfrm>
          <a:off x="539552" y="1412776"/>
          <a:ext cx="7992888" cy="41764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301175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60648"/>
            <a:ext cx="8028384" cy="1022400"/>
          </a:xfrm>
        </p:spPr>
        <p:txBody>
          <a:bodyPr/>
          <a:lstStyle/>
          <a:p>
            <a:pPr algn="ctr"/>
            <a:r>
              <a:rPr lang="en-GB" sz="2800" b="1" dirty="0">
                <a:solidFill>
                  <a:schemeClr val="tx2"/>
                </a:solidFill>
              </a:rPr>
              <a:t>Lowering social security contributions will boost job creation </a:t>
            </a:r>
          </a:p>
        </p:txBody>
      </p:sp>
      <p:sp>
        <p:nvSpPr>
          <p:cNvPr id="5" name="Rectangle 4"/>
          <p:cNvSpPr/>
          <p:nvPr/>
        </p:nvSpPr>
        <p:spPr>
          <a:xfrm>
            <a:off x="505943" y="5785519"/>
            <a:ext cx="7954489" cy="307777"/>
          </a:xfrm>
          <a:prstGeom prst="rect">
            <a:avLst/>
          </a:prstGeom>
        </p:spPr>
        <p:txBody>
          <a:bodyPr wrap="square">
            <a:spAutoFit/>
          </a:bodyPr>
          <a:lstStyle/>
          <a:p>
            <a:pPr>
              <a:spcBef>
                <a:spcPts val="1200"/>
              </a:spcBef>
              <a:spcAft>
                <a:spcPts val="1200"/>
              </a:spcAft>
              <a:tabLst>
                <a:tab pos="539750" algn="l"/>
                <a:tab pos="756285" algn="l"/>
                <a:tab pos="972185" algn="l"/>
              </a:tabLst>
            </a:pPr>
            <a:r>
              <a:rPr lang="es-ES_tradnl" sz="1400" b="1" i="1" dirty="0" err="1">
                <a:latin typeface="Arial Narrow" panose="020B0606020202030204" pitchFamily="34" charset="0"/>
                <a:ea typeface="SimSun" panose="02010600030101010101" pitchFamily="2" charset="-122"/>
              </a:rPr>
              <a:t>Source</a:t>
            </a:r>
            <a:r>
              <a:rPr lang="es-ES_tradnl" sz="1400" b="1" i="1" dirty="0">
                <a:latin typeface="Arial Narrow" panose="020B0606020202030204" pitchFamily="34" charset="0"/>
                <a:ea typeface="SimSun" panose="02010600030101010101" pitchFamily="2" charset="-122"/>
              </a:rPr>
              <a:t>: </a:t>
            </a:r>
            <a:r>
              <a:rPr lang="es-ES_tradnl" sz="1400" dirty="0">
                <a:latin typeface="Arial Narrow" panose="020B0606020202030204" pitchFamily="34" charset="0"/>
                <a:ea typeface="SimSun" panose="02010600030101010101" pitchFamily="2" charset="-122"/>
              </a:rPr>
              <a:t>OECD </a:t>
            </a:r>
            <a:r>
              <a:rPr lang="es-ES_tradnl" sz="1400" dirty="0" err="1">
                <a:latin typeface="Arial Narrow" panose="020B0606020202030204" pitchFamily="34" charset="0"/>
                <a:ea typeface="SimSun" panose="02010600030101010101" pitchFamily="2" charset="-122"/>
              </a:rPr>
              <a:t>Taxing</a:t>
            </a:r>
            <a:r>
              <a:rPr lang="es-ES_tradnl" sz="1400" dirty="0">
                <a:latin typeface="Arial Narrow" panose="020B0606020202030204" pitchFamily="34" charset="0"/>
                <a:ea typeface="SimSun" panose="02010600030101010101" pitchFamily="2" charset="-122"/>
              </a:rPr>
              <a:t> </a:t>
            </a:r>
            <a:r>
              <a:rPr lang="es-ES_tradnl" sz="1400" dirty="0" err="1">
                <a:latin typeface="Arial Narrow" panose="020B0606020202030204" pitchFamily="34" charset="0"/>
                <a:ea typeface="SimSun" panose="02010600030101010101" pitchFamily="2" charset="-122"/>
              </a:rPr>
              <a:t>Wages</a:t>
            </a:r>
            <a:r>
              <a:rPr lang="es-ES_tradnl" sz="1400" dirty="0">
                <a:latin typeface="Arial Narrow" panose="020B0606020202030204" pitchFamily="34" charset="0"/>
                <a:ea typeface="SimSun" panose="02010600030101010101" pitchFamily="2" charset="-122"/>
              </a:rPr>
              <a:t>.</a:t>
            </a:r>
            <a:r>
              <a:rPr lang="en-GB" sz="1400" dirty="0">
                <a:latin typeface="Arial Narrow" panose="020B0606020202030204" pitchFamily="34" charset="0"/>
                <a:ea typeface="SimSun" panose="02010600030101010101" pitchFamily="2" charset="-122"/>
              </a:rPr>
              <a:t> </a:t>
            </a:r>
            <a:endParaRPr lang="en-GB" sz="1400" dirty="0">
              <a:effectLst/>
              <a:latin typeface="Arial Narrow" panose="020B0606020202030204" pitchFamily="34" charset="0"/>
              <a:ea typeface="SimSun" panose="02010600030101010101" pitchFamily="2" charset="-122"/>
            </a:endParaRPr>
          </a:p>
        </p:txBody>
      </p:sp>
      <p:graphicFrame>
        <p:nvGraphicFramePr>
          <p:cNvPr id="7" name="Chart 6"/>
          <p:cNvGraphicFramePr>
            <a:graphicFrameLocks/>
          </p:cNvGraphicFramePr>
          <p:nvPr>
            <p:extLst>
              <p:ext uri="{D42A27DB-BD31-4B8C-83A1-F6EECF244321}">
                <p14:modId xmlns:p14="http://schemas.microsoft.com/office/powerpoint/2010/main" xmlns="" val="1325998977"/>
              </p:ext>
            </p:extLst>
          </p:nvPr>
        </p:nvGraphicFramePr>
        <p:xfrm>
          <a:off x="539552" y="1268760"/>
          <a:ext cx="8064896" cy="4670647"/>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6393686" y="2276872"/>
            <a:ext cx="338554" cy="400110"/>
          </a:xfrm>
          <a:prstGeom prst="rect">
            <a:avLst/>
          </a:prstGeom>
          <a:noFill/>
        </p:spPr>
        <p:txBody>
          <a:bodyPr vert="vert270" wrap="square" rtlCol="0">
            <a:spAutoFit/>
          </a:bodyPr>
          <a:lstStyle/>
          <a:p>
            <a:r>
              <a:rPr lang="en-GB" sz="1000" dirty="0">
                <a:solidFill>
                  <a:schemeClr val="bg1"/>
                </a:solidFill>
              </a:rPr>
              <a:t>ITA</a:t>
            </a:r>
          </a:p>
        </p:txBody>
      </p:sp>
      <p:sp>
        <p:nvSpPr>
          <p:cNvPr id="4" name="TextBox 3"/>
          <p:cNvSpPr txBox="1"/>
          <p:nvPr/>
        </p:nvSpPr>
        <p:spPr>
          <a:xfrm>
            <a:off x="2555776" y="1412776"/>
            <a:ext cx="4608512" cy="369332"/>
          </a:xfrm>
          <a:prstGeom prst="rect">
            <a:avLst/>
          </a:prstGeom>
          <a:noFill/>
        </p:spPr>
        <p:txBody>
          <a:bodyPr wrap="square" rtlCol="0">
            <a:spAutoFit/>
          </a:bodyPr>
          <a:lstStyle/>
          <a:p>
            <a:pPr algn="ctr"/>
            <a:r>
              <a:rPr lang="en-GB" dirty="0">
                <a:solidFill>
                  <a:schemeClr val="bg2">
                    <a:lumMod val="10000"/>
                  </a:schemeClr>
                </a:solidFill>
                <a:latin typeface="Arial Narrow" panose="020B0606020202030204" pitchFamily="34" charset="0"/>
              </a:rPr>
              <a:t>Average </a:t>
            </a:r>
            <a:r>
              <a:rPr lang="en-GB" dirty="0" smtClean="0">
                <a:solidFill>
                  <a:schemeClr val="bg2">
                    <a:lumMod val="10000"/>
                  </a:schemeClr>
                </a:solidFill>
                <a:latin typeface="Arial Narrow" panose="020B0606020202030204" pitchFamily="34" charset="0"/>
              </a:rPr>
              <a:t>social </a:t>
            </a:r>
            <a:r>
              <a:rPr lang="en-GB" dirty="0">
                <a:solidFill>
                  <a:schemeClr val="bg2">
                    <a:lumMod val="10000"/>
                  </a:schemeClr>
                </a:solidFill>
                <a:latin typeface="Arial Narrow" panose="020B0606020202030204" pitchFamily="34" charset="0"/>
              </a:rPr>
              <a:t>security </a:t>
            </a:r>
            <a:r>
              <a:rPr lang="en-GB" dirty="0" smtClean="0">
                <a:solidFill>
                  <a:schemeClr val="bg2">
                    <a:lumMod val="10000"/>
                  </a:schemeClr>
                </a:solidFill>
                <a:latin typeface="Arial Narrow" panose="020B0606020202030204" pitchFamily="34" charset="0"/>
              </a:rPr>
              <a:t>contribution </a:t>
            </a:r>
            <a:r>
              <a:rPr lang="en-GB" dirty="0">
                <a:solidFill>
                  <a:schemeClr val="bg2">
                    <a:lumMod val="10000"/>
                  </a:schemeClr>
                </a:solidFill>
                <a:latin typeface="Arial Narrow" panose="020B0606020202030204" pitchFamily="34" charset="0"/>
              </a:rPr>
              <a:t>(SSC</a:t>
            </a:r>
            <a:r>
              <a:rPr lang="en-GB" dirty="0" smtClean="0">
                <a:solidFill>
                  <a:schemeClr val="bg2">
                    <a:lumMod val="10000"/>
                  </a:schemeClr>
                </a:solidFill>
                <a:latin typeface="Arial Narrow" panose="020B0606020202030204" pitchFamily="34" charset="0"/>
              </a:rPr>
              <a:t>) rate</a:t>
            </a:r>
            <a:endParaRPr lang="en-GB" dirty="0">
              <a:solidFill>
                <a:schemeClr val="bg2">
                  <a:lumMod val="10000"/>
                </a:schemeClr>
              </a:solidFill>
            </a:endParaRPr>
          </a:p>
        </p:txBody>
      </p:sp>
    </p:spTree>
    <p:extLst>
      <p:ext uri="{BB962C8B-B14F-4D97-AF65-F5344CB8AC3E}">
        <p14:creationId xmlns:p14="http://schemas.microsoft.com/office/powerpoint/2010/main" xmlns="" val="33725931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a:graphicFrameLocks/>
          </p:cNvGraphicFramePr>
          <p:nvPr>
            <p:extLst>
              <p:ext uri="{D42A27DB-BD31-4B8C-83A1-F6EECF244321}">
                <p14:modId xmlns:p14="http://schemas.microsoft.com/office/powerpoint/2010/main" xmlns="" val="20353858"/>
              </p:ext>
            </p:extLst>
          </p:nvPr>
        </p:nvGraphicFramePr>
        <p:xfrm>
          <a:off x="611560" y="1340768"/>
          <a:ext cx="7848871" cy="3888432"/>
        </p:xfrm>
        <a:graphic>
          <a:graphicData uri="http://schemas.openxmlformats.org/drawingml/2006/chart">
            <c:chart xmlns:c="http://schemas.openxmlformats.org/drawingml/2006/chart" xmlns:r="http://schemas.openxmlformats.org/officeDocument/2006/relationships" r:id="rId2"/>
          </a:graphicData>
        </a:graphic>
      </p:graphicFrame>
      <p:sp>
        <p:nvSpPr>
          <p:cNvPr id="2" name="Content Placeholder 1"/>
          <p:cNvSpPr>
            <a:spLocks noGrp="1"/>
          </p:cNvSpPr>
          <p:nvPr>
            <p:ph idx="1"/>
          </p:nvPr>
        </p:nvSpPr>
        <p:spPr>
          <a:xfrm>
            <a:off x="42056" y="5949280"/>
            <a:ext cx="8460432" cy="720080"/>
          </a:xfrm>
        </p:spPr>
        <p:txBody>
          <a:bodyPr>
            <a:noAutofit/>
          </a:bodyPr>
          <a:lstStyle/>
          <a:p>
            <a:pPr>
              <a:buClr>
                <a:srgbClr val="0070C0"/>
              </a:buClr>
              <a:buFont typeface="Wingdings" panose="05000000000000000000" pitchFamily="2" charset="2"/>
              <a:buChar char="Ø"/>
            </a:pPr>
            <a:r>
              <a:rPr lang="en-US" sz="1800" b="1" dirty="0">
                <a:solidFill>
                  <a:schemeClr val="tx2"/>
                </a:solidFill>
              </a:rPr>
              <a:t>Set gradual and bank-specific targets to reduce non-performing loans, backed up by sanctions.</a:t>
            </a:r>
            <a:endParaRPr lang="en-GB" sz="1800" b="1" dirty="0">
              <a:solidFill>
                <a:schemeClr val="tx2"/>
              </a:solidFill>
            </a:endParaRPr>
          </a:p>
        </p:txBody>
      </p:sp>
      <p:sp>
        <p:nvSpPr>
          <p:cNvPr id="3" name="Title 2"/>
          <p:cNvSpPr>
            <a:spLocks noGrp="1"/>
          </p:cNvSpPr>
          <p:nvPr>
            <p:ph type="title"/>
          </p:nvPr>
        </p:nvSpPr>
        <p:spPr/>
        <p:txBody>
          <a:bodyPr/>
          <a:lstStyle/>
          <a:p>
            <a:pPr algn="ctr"/>
            <a:r>
              <a:rPr lang="en-US" sz="2800" b="1" dirty="0">
                <a:solidFill>
                  <a:schemeClr val="tx2"/>
                </a:solidFill>
              </a:rPr>
              <a:t>Reducing </a:t>
            </a:r>
            <a:r>
              <a:rPr lang="en-US" sz="2800" b="1" dirty="0" smtClean="0">
                <a:solidFill>
                  <a:schemeClr val="tx2"/>
                </a:solidFill>
              </a:rPr>
              <a:t>banks’ </a:t>
            </a:r>
            <a:r>
              <a:rPr lang="en-US" sz="2800" b="1" dirty="0">
                <a:solidFill>
                  <a:schemeClr val="tx2"/>
                </a:solidFill>
              </a:rPr>
              <a:t>bad debts is urgent</a:t>
            </a:r>
            <a:endParaRPr lang="en-GB" sz="2800" b="1" dirty="0">
              <a:solidFill>
                <a:schemeClr val="tx2"/>
              </a:solidFill>
            </a:endParaRPr>
          </a:p>
        </p:txBody>
      </p:sp>
      <p:sp>
        <p:nvSpPr>
          <p:cNvPr id="4" name="Rectangle 3"/>
          <p:cNvSpPr/>
          <p:nvPr/>
        </p:nvSpPr>
        <p:spPr>
          <a:xfrm>
            <a:off x="755576" y="5229200"/>
            <a:ext cx="7632848" cy="523220"/>
          </a:xfrm>
          <a:prstGeom prst="rect">
            <a:avLst/>
          </a:prstGeom>
        </p:spPr>
        <p:txBody>
          <a:bodyPr wrap="square">
            <a:spAutoFit/>
          </a:bodyPr>
          <a:lstStyle/>
          <a:p>
            <a:pPr eaLnBrk="0" hangingPunct="0"/>
            <a:r>
              <a:rPr lang="en-GB" altLang="zh-CN" sz="1400" b="1" i="1" dirty="0">
                <a:latin typeface="Arial Narrow" panose="020B0606020202030204" pitchFamily="34" charset="0"/>
                <a:ea typeface="Times New Roman" pitchFamily="18" charset="0"/>
              </a:rPr>
              <a:t>Note: </a:t>
            </a:r>
            <a:r>
              <a:rPr lang="en-GB" altLang="zh-CN" sz="1400" dirty="0">
                <a:latin typeface="Arial Narrow" panose="020B0606020202030204" pitchFamily="34" charset="0"/>
                <a:ea typeface="Times New Roman" pitchFamily="18" charset="0"/>
              </a:rPr>
              <a:t>For more details see Economic Survey of Italy, 2017</a:t>
            </a:r>
            <a:r>
              <a:rPr lang="en-GB" altLang="zh-CN" sz="1400" i="1" dirty="0">
                <a:latin typeface="Arial Narrow" panose="020B0606020202030204" pitchFamily="34" charset="0"/>
                <a:ea typeface="Times New Roman" pitchFamily="18" charset="0"/>
              </a:rPr>
              <a:t>. </a:t>
            </a:r>
          </a:p>
          <a:p>
            <a:pPr eaLnBrk="0" hangingPunct="0"/>
            <a:r>
              <a:rPr lang="es-ES_tradnl" sz="1400" b="1" i="1" dirty="0" err="1">
                <a:latin typeface="Arial Narrow" panose="020B0606020202030204" pitchFamily="34" charset="0"/>
                <a:ea typeface="SimSun" panose="02010600030101010101" pitchFamily="2" charset="-122"/>
              </a:rPr>
              <a:t>Source</a:t>
            </a:r>
            <a:r>
              <a:rPr lang="es-ES_tradnl" sz="1400" b="1" i="1" dirty="0">
                <a:latin typeface="Arial Narrow" panose="020B0606020202030204" pitchFamily="34" charset="0"/>
                <a:ea typeface="SimSun" panose="02010600030101010101" pitchFamily="2" charset="-122"/>
              </a:rPr>
              <a:t>: </a:t>
            </a:r>
            <a:r>
              <a:rPr lang="en-US" sz="1400" dirty="0">
                <a:latin typeface="Arial Narrow" panose="020B0606020202030204" pitchFamily="34" charset="0"/>
                <a:ea typeface="SimSun" panose="02010600030101010101" pitchFamily="2" charset="-122"/>
              </a:rPr>
              <a:t>Calculations based on OECD Economic Outlook No. 100: Statistics and Projections Database.</a:t>
            </a:r>
            <a:endParaRPr lang="en-GB" altLang="zh-CN" sz="1400" i="1" dirty="0">
              <a:latin typeface="Arial Narrow" panose="020B0606020202030204" pitchFamily="34" charset="0"/>
              <a:ea typeface="Times New Roman" pitchFamily="18" charset="0"/>
            </a:endParaRPr>
          </a:p>
        </p:txBody>
      </p:sp>
      <p:sp>
        <p:nvSpPr>
          <p:cNvPr id="5" name="Rectangle 4"/>
          <p:cNvSpPr/>
          <p:nvPr/>
        </p:nvSpPr>
        <p:spPr>
          <a:xfrm>
            <a:off x="539552" y="1340768"/>
            <a:ext cx="316112" cy="307777"/>
          </a:xfrm>
          <a:prstGeom prst="rect">
            <a:avLst/>
          </a:prstGeom>
        </p:spPr>
        <p:txBody>
          <a:bodyPr wrap="none">
            <a:spAutoFit/>
          </a:bodyPr>
          <a:lstStyle/>
          <a:p>
            <a:r>
              <a:rPr lang="en-GB" sz="1400" dirty="0">
                <a:solidFill>
                  <a:schemeClr val="bg2">
                    <a:lumMod val="10000"/>
                  </a:schemeClr>
                </a:solidFill>
                <a:latin typeface="Arial Narrow" panose="020B0606020202030204" pitchFamily="34" charset="0"/>
              </a:rPr>
              <a:t>%</a:t>
            </a:r>
          </a:p>
        </p:txBody>
      </p:sp>
      <p:sp>
        <p:nvSpPr>
          <p:cNvPr id="6" name="TextBox 5"/>
          <p:cNvSpPr txBox="1"/>
          <p:nvPr/>
        </p:nvSpPr>
        <p:spPr>
          <a:xfrm>
            <a:off x="2555776" y="1340767"/>
            <a:ext cx="4320480" cy="584775"/>
          </a:xfrm>
          <a:prstGeom prst="rect">
            <a:avLst/>
          </a:prstGeom>
          <a:noFill/>
        </p:spPr>
        <p:txBody>
          <a:bodyPr wrap="square" rtlCol="0">
            <a:spAutoFit/>
          </a:bodyPr>
          <a:lstStyle/>
          <a:p>
            <a:pPr algn="ctr"/>
            <a:r>
              <a:rPr lang="en-GB" sz="1600" dirty="0">
                <a:solidFill>
                  <a:schemeClr val="bg2">
                    <a:lumMod val="10000"/>
                  </a:schemeClr>
                </a:solidFill>
                <a:latin typeface="Arial Narrow" panose="020B0606020202030204" pitchFamily="34" charset="0"/>
              </a:rPr>
              <a:t>Bad debts (</a:t>
            </a:r>
            <a:r>
              <a:rPr lang="en-GB" sz="1600" dirty="0" err="1">
                <a:solidFill>
                  <a:schemeClr val="bg2">
                    <a:lumMod val="10000"/>
                  </a:schemeClr>
                </a:solidFill>
                <a:latin typeface="Arial Narrow" panose="020B0606020202030204" pitchFamily="34" charset="0"/>
              </a:rPr>
              <a:t>sofferenze</a:t>
            </a:r>
            <a:r>
              <a:rPr lang="en-GB" sz="1600" dirty="0">
                <a:solidFill>
                  <a:schemeClr val="bg2">
                    <a:lumMod val="10000"/>
                  </a:schemeClr>
                </a:solidFill>
                <a:latin typeface="Arial Narrow" panose="020B0606020202030204" pitchFamily="34" charset="0"/>
              </a:rPr>
              <a:t>) as % of total outstanding loans </a:t>
            </a:r>
          </a:p>
          <a:p>
            <a:pPr algn="ctr"/>
            <a:endParaRPr lang="en-GB" sz="1600" dirty="0">
              <a:solidFill>
                <a:schemeClr val="bg2">
                  <a:lumMod val="10000"/>
                </a:schemeClr>
              </a:solidFill>
            </a:endParaRPr>
          </a:p>
        </p:txBody>
      </p:sp>
    </p:spTree>
    <p:extLst>
      <p:ext uri="{BB962C8B-B14F-4D97-AF65-F5344CB8AC3E}">
        <p14:creationId xmlns:p14="http://schemas.microsoft.com/office/powerpoint/2010/main" xmlns="" val="2706869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80000" y="237600"/>
            <a:ext cx="8064000" cy="1022400"/>
          </a:xfrm>
        </p:spPr>
        <p:txBody>
          <a:bodyPr/>
          <a:lstStyle/>
          <a:p>
            <a:pPr algn="ctr"/>
            <a:r>
              <a:rPr lang="en-US" sz="2800" b="1" dirty="0">
                <a:solidFill>
                  <a:schemeClr val="tx2"/>
                </a:solidFill>
              </a:rPr>
              <a:t>Productivity is higher where public administration is more efficient </a:t>
            </a:r>
          </a:p>
        </p:txBody>
      </p:sp>
      <p:sp>
        <p:nvSpPr>
          <p:cNvPr id="5" name="Rectangle 3"/>
          <p:cNvSpPr>
            <a:spLocks noChangeArrowheads="1"/>
          </p:cNvSpPr>
          <p:nvPr/>
        </p:nvSpPr>
        <p:spPr bwMode="auto">
          <a:xfrm>
            <a:off x="1107347" y="6074132"/>
            <a:ext cx="4431021" cy="523220"/>
          </a:xfrm>
          <a:prstGeom prst="rect">
            <a:avLst/>
          </a:prstGeom>
          <a:noFill/>
          <a:ln>
            <a:noFill/>
          </a:ln>
          <a:effec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1pPr>
            <a:lvl2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2pPr>
            <a:lvl3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3pPr>
            <a:lvl4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4pPr>
            <a:lvl5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5pPr>
            <a:lvl6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6pPr>
            <a:lvl7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7pPr>
            <a:lvl8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8pPr>
            <a:lvl9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539750" algn="l"/>
                <a:tab pos="755650" algn="l"/>
                <a:tab pos="971550" algn="l"/>
              </a:tabLst>
            </a:pPr>
            <a:r>
              <a:rPr kumimoji="0" lang="en-GB" altLang="zh-CN" sz="1400" b="1" i="1" u="none" strike="noStrike" cap="none" normalizeH="0" baseline="0" dirty="0">
                <a:ln>
                  <a:noFill/>
                </a:ln>
                <a:solidFill>
                  <a:schemeClr val="tx1"/>
                </a:solidFill>
                <a:effectLst/>
                <a:latin typeface="Arial Narrow" panose="020B0606020202030204" pitchFamily="34" charset="0"/>
                <a:ea typeface="Times New Roman" pitchFamily="18" charset="0"/>
              </a:rPr>
              <a:t>Note: </a:t>
            </a:r>
            <a:r>
              <a:rPr kumimoji="0" lang="en-GB" altLang="zh-CN" sz="1400" i="1" u="none" strike="noStrike" cap="none" normalizeH="0" baseline="0" dirty="0">
                <a:ln>
                  <a:noFill/>
                </a:ln>
                <a:solidFill>
                  <a:schemeClr val="tx1"/>
                </a:solidFill>
                <a:effectLst/>
                <a:latin typeface="Arial Narrow" panose="020B0606020202030204" pitchFamily="34" charset="0"/>
                <a:ea typeface="Times New Roman" pitchFamily="18" charset="0"/>
              </a:rPr>
              <a:t>For</a:t>
            </a:r>
            <a:r>
              <a:rPr kumimoji="0" lang="en-GB" altLang="zh-CN" sz="1400" i="1" u="none" strike="noStrike" cap="none" normalizeH="0" dirty="0">
                <a:ln>
                  <a:noFill/>
                </a:ln>
                <a:solidFill>
                  <a:schemeClr val="tx1"/>
                </a:solidFill>
                <a:effectLst/>
                <a:latin typeface="Arial Narrow" panose="020B0606020202030204" pitchFamily="34" charset="0"/>
                <a:ea typeface="Times New Roman" pitchFamily="18" charset="0"/>
              </a:rPr>
              <a:t> more details see Economic Survey of Italy. </a:t>
            </a:r>
          </a:p>
          <a:p>
            <a:pPr marL="0" marR="0" lvl="0" indent="0" algn="just" defTabSz="914400" rtl="0" eaLnBrk="0" fontAlgn="base" latinLnBrk="0" hangingPunct="0">
              <a:lnSpc>
                <a:spcPct val="100000"/>
              </a:lnSpc>
              <a:spcBef>
                <a:spcPct val="0"/>
              </a:spcBef>
              <a:spcAft>
                <a:spcPct val="0"/>
              </a:spcAft>
              <a:buClrTx/>
              <a:buSzTx/>
              <a:buFontTx/>
              <a:buNone/>
              <a:tabLst>
                <a:tab pos="539750" algn="l"/>
                <a:tab pos="755650" algn="l"/>
                <a:tab pos="971550" algn="l"/>
              </a:tabLst>
            </a:pPr>
            <a:r>
              <a:rPr kumimoji="0" lang="en-GB" altLang="zh-CN" sz="1400" b="1" i="1" u="none" strike="noStrike" cap="none" normalizeH="0" baseline="0" dirty="0">
                <a:ln>
                  <a:noFill/>
                </a:ln>
                <a:solidFill>
                  <a:schemeClr val="tx1"/>
                </a:solidFill>
                <a:effectLst/>
                <a:latin typeface="Arial Narrow" panose="020B0606020202030204" pitchFamily="34" charset="0"/>
                <a:ea typeface="Times New Roman" pitchFamily="18" charset="0"/>
              </a:rPr>
              <a:t>Source</a:t>
            </a:r>
            <a:r>
              <a:rPr kumimoji="0" lang="en-GB" altLang="zh-CN" sz="1400" b="0" i="0" u="none" strike="noStrike" cap="none" normalizeH="0" baseline="0" dirty="0">
                <a:ln>
                  <a:noFill/>
                </a:ln>
                <a:solidFill>
                  <a:schemeClr val="tx1"/>
                </a:solidFill>
                <a:effectLst/>
                <a:latin typeface="Arial Narrow" panose="020B0606020202030204" pitchFamily="34" charset="0"/>
                <a:ea typeface="Times New Roman" pitchFamily="18" charset="0"/>
              </a:rPr>
              <a:t>: OECD calculations using ORBIS and Open </a:t>
            </a:r>
            <a:r>
              <a:rPr kumimoji="0" lang="en-GB" altLang="zh-CN" sz="1400" b="0" i="0" u="none" strike="noStrike" cap="none" normalizeH="0" baseline="0" dirty="0" err="1">
                <a:ln>
                  <a:noFill/>
                </a:ln>
                <a:solidFill>
                  <a:schemeClr val="tx1"/>
                </a:solidFill>
                <a:effectLst/>
                <a:latin typeface="Arial Narrow" panose="020B0606020202030204" pitchFamily="34" charset="0"/>
                <a:ea typeface="Times New Roman" pitchFamily="18" charset="0"/>
              </a:rPr>
              <a:t>Civitas</a:t>
            </a:r>
            <a:r>
              <a:rPr kumimoji="0" lang="en-GB" altLang="zh-CN" sz="1400" b="0" i="0" u="none" strike="noStrike" cap="none" normalizeH="0" baseline="0" dirty="0">
                <a:ln>
                  <a:noFill/>
                </a:ln>
                <a:solidFill>
                  <a:schemeClr val="tx1"/>
                </a:solidFill>
                <a:effectLst/>
                <a:latin typeface="Arial Narrow" panose="020B0606020202030204" pitchFamily="34" charset="0"/>
                <a:ea typeface="Times New Roman" pitchFamily="18" charset="0"/>
              </a:rPr>
              <a:t> data.</a:t>
            </a:r>
            <a:endParaRPr kumimoji="0" lang="en-GB" altLang="zh-CN" sz="1400" b="0" i="0" u="none" strike="noStrike" cap="none" normalizeH="0" baseline="0" dirty="0">
              <a:ln>
                <a:noFill/>
              </a:ln>
              <a:solidFill>
                <a:schemeClr val="tx1"/>
              </a:solidFill>
              <a:effectLst/>
              <a:latin typeface="Arial Narrow" panose="020B06060202020302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44008" y="1412776"/>
            <a:ext cx="3600400" cy="46428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29243" y="1412776"/>
            <a:ext cx="3614765" cy="46613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9066721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a:graphicFrameLocks/>
          </p:cNvGraphicFramePr>
          <p:nvPr>
            <p:extLst>
              <p:ext uri="{D42A27DB-BD31-4B8C-83A1-F6EECF244321}">
                <p14:modId xmlns:p14="http://schemas.microsoft.com/office/powerpoint/2010/main" xmlns="" val="3145669797"/>
              </p:ext>
            </p:extLst>
          </p:nvPr>
        </p:nvGraphicFramePr>
        <p:xfrm>
          <a:off x="607533" y="1638237"/>
          <a:ext cx="7908365" cy="4219871"/>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p:txBody>
          <a:bodyPr/>
          <a:lstStyle/>
          <a:p>
            <a:pPr algn="ctr"/>
            <a:r>
              <a:rPr lang="en-US" sz="2800" b="1" dirty="0">
                <a:solidFill>
                  <a:schemeClr val="tx2"/>
                </a:solidFill>
              </a:rPr>
              <a:t>A more efficient public administration raises firms’ productivity</a:t>
            </a:r>
            <a:endParaRPr lang="en-GB" sz="2800" b="1" dirty="0">
              <a:solidFill>
                <a:schemeClr val="tx2"/>
              </a:solidFill>
            </a:endParaRPr>
          </a:p>
        </p:txBody>
      </p:sp>
      <p:sp>
        <p:nvSpPr>
          <p:cNvPr id="4" name="Rectangle 2"/>
          <p:cNvSpPr>
            <a:spLocks noChangeArrowheads="1"/>
          </p:cNvSpPr>
          <p:nvPr/>
        </p:nvSpPr>
        <p:spPr bwMode="auto">
          <a:xfrm>
            <a:off x="1943708" y="1434842"/>
            <a:ext cx="518457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1pPr>
            <a:lvl2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2pPr>
            <a:lvl3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3pPr>
            <a:lvl4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4pPr>
            <a:lvl5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5pPr>
            <a:lvl6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6pPr>
            <a:lvl7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7pPr>
            <a:lvl8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8pPr>
            <a:lvl9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9pPr>
          </a:lstStyle>
          <a:p>
            <a:pPr lvl="0" algn="ctr"/>
            <a:r>
              <a:rPr lang="en-US" altLang="zh-CN" sz="1400" dirty="0" smtClean="0">
                <a:solidFill>
                  <a:schemeClr val="bg2">
                    <a:lumMod val="10000"/>
                  </a:schemeClr>
                </a:solidFill>
                <a:latin typeface="Arial Narrow" panose="020B0606020202030204" pitchFamily="34" charset="0"/>
                <a:cs typeface="+mn-cs"/>
              </a:rPr>
              <a:t>Effect on firms performance of increasing </a:t>
            </a:r>
            <a:r>
              <a:rPr lang="en-US" altLang="zh-CN" sz="1400" dirty="0">
                <a:solidFill>
                  <a:schemeClr val="bg2">
                    <a:lumMod val="10000"/>
                  </a:schemeClr>
                </a:solidFill>
                <a:latin typeface="Arial Narrow" panose="020B0606020202030204" pitchFamily="34" charset="0"/>
                <a:cs typeface="+mn-cs"/>
              </a:rPr>
              <a:t>public administration efficiency from the bottom quartile to the top </a:t>
            </a:r>
            <a:r>
              <a:rPr lang="en-US" altLang="zh-CN" sz="1400" dirty="0" smtClean="0">
                <a:solidFill>
                  <a:schemeClr val="bg2">
                    <a:lumMod val="10000"/>
                  </a:schemeClr>
                </a:solidFill>
                <a:latin typeface="Arial Narrow" panose="020B0606020202030204" pitchFamily="34" charset="0"/>
                <a:cs typeface="+mn-cs"/>
              </a:rPr>
              <a:t>quartile of the province-level distribution</a:t>
            </a:r>
            <a:endParaRPr lang="en-US" altLang="zh-CN" sz="1400" dirty="0">
              <a:solidFill>
                <a:schemeClr val="bg2">
                  <a:lumMod val="10000"/>
                </a:schemeClr>
              </a:solidFill>
              <a:latin typeface="Arial Narrow" panose="020B0606020202030204" pitchFamily="34" charset="0"/>
              <a:ea typeface="Times New Roman" pitchFamily="18" charset="0"/>
            </a:endParaRPr>
          </a:p>
        </p:txBody>
      </p:sp>
      <p:sp>
        <p:nvSpPr>
          <p:cNvPr id="8" name="Rectangle 3"/>
          <p:cNvSpPr>
            <a:spLocks noChangeArrowheads="1"/>
          </p:cNvSpPr>
          <p:nvPr/>
        </p:nvSpPr>
        <p:spPr bwMode="auto">
          <a:xfrm>
            <a:off x="539552" y="5858108"/>
            <a:ext cx="7992888"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1pPr>
            <a:lvl2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2pPr>
            <a:lvl3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3pPr>
            <a:lvl4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4pPr>
            <a:lvl5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5pPr>
            <a:lvl6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6pPr>
            <a:lvl7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7pPr>
            <a:lvl8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8pPr>
            <a:lvl9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9pPr>
          </a:lstStyle>
          <a:p>
            <a:pPr lvl="0" eaLnBrk="0" hangingPunct="0"/>
            <a:r>
              <a:rPr lang="en-GB" altLang="zh-CN" sz="1400" b="1" i="1" dirty="0">
                <a:latin typeface="Arial Narrow" panose="020B0606020202030204" pitchFamily="34" charset="0"/>
                <a:ea typeface="Times New Roman" pitchFamily="18" charset="0"/>
              </a:rPr>
              <a:t>Note: </a:t>
            </a:r>
            <a:r>
              <a:rPr lang="en-GB" altLang="zh-CN" sz="1400" dirty="0">
                <a:latin typeface="Arial Narrow" panose="020B0606020202030204" pitchFamily="34" charset="0"/>
                <a:ea typeface="Times New Roman" pitchFamily="18" charset="0"/>
              </a:rPr>
              <a:t>For more details see Economic Survey of Italy, 2017. </a:t>
            </a:r>
          </a:p>
          <a:p>
            <a:pPr lvl="0" eaLnBrk="0" hangingPunct="0"/>
            <a:r>
              <a:rPr kumimoji="0" lang="en-GB" altLang="zh-CN" sz="1400" b="1" i="1" u="none" strike="noStrike" cap="none" normalizeH="0" baseline="0" dirty="0">
                <a:ln>
                  <a:noFill/>
                </a:ln>
                <a:solidFill>
                  <a:schemeClr val="tx1"/>
                </a:solidFill>
                <a:effectLst/>
                <a:latin typeface="Arial Narrow" panose="020B0606020202030204" pitchFamily="34" charset="0"/>
                <a:ea typeface="Times New Roman" pitchFamily="18" charset="0"/>
              </a:rPr>
              <a:t>Source</a:t>
            </a:r>
            <a:r>
              <a:rPr kumimoji="0" lang="en-GB" altLang="zh-CN" sz="1400" b="0" i="0" u="none" strike="noStrike" cap="none" normalizeH="0" baseline="0" dirty="0">
                <a:ln>
                  <a:noFill/>
                </a:ln>
                <a:solidFill>
                  <a:schemeClr val="tx1"/>
                </a:solidFill>
                <a:effectLst/>
                <a:latin typeface="Arial Narrow" panose="020B0606020202030204" pitchFamily="34" charset="0"/>
                <a:ea typeface="Times New Roman" pitchFamily="18" charset="0"/>
              </a:rPr>
              <a:t>: OECD calculations based on ORBIS database and OPEN CIVITAS data</a:t>
            </a:r>
            <a:endParaRPr kumimoji="0" lang="en-GB" altLang="zh-CN" sz="1400" b="0" i="0" u="none" strike="noStrike" cap="none" normalizeH="0" baseline="0" dirty="0">
              <a:ln>
                <a:noFill/>
              </a:ln>
              <a:solidFill>
                <a:schemeClr val="tx1"/>
              </a:solidFill>
              <a:effectLst/>
              <a:latin typeface="Arial Narrow" panose="020B0606020202030204" pitchFamily="34" charset="0"/>
            </a:endParaRPr>
          </a:p>
        </p:txBody>
      </p:sp>
    </p:spTree>
    <p:extLst>
      <p:ext uri="{BB962C8B-B14F-4D97-AF65-F5344CB8AC3E}">
        <p14:creationId xmlns:p14="http://schemas.microsoft.com/office/powerpoint/2010/main" xmlns="" val="3793449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79999" y="237600"/>
            <a:ext cx="7853607" cy="1022400"/>
          </a:xfrm>
        </p:spPr>
        <p:txBody>
          <a:bodyPr/>
          <a:lstStyle/>
          <a:p>
            <a:r>
              <a:rPr lang="en-GB" sz="2800" b="1" dirty="0">
                <a:solidFill>
                  <a:schemeClr val="tx2"/>
                </a:solidFill>
              </a:rPr>
              <a:t>Overview: Boosting Inclusive Growth in Italy</a:t>
            </a:r>
          </a:p>
        </p:txBody>
      </p:sp>
      <p:sp>
        <p:nvSpPr>
          <p:cNvPr id="5" name="Content Placeholder 4"/>
          <p:cNvSpPr>
            <a:spLocks noGrp="1"/>
          </p:cNvSpPr>
          <p:nvPr>
            <p:ph idx="1"/>
          </p:nvPr>
        </p:nvSpPr>
        <p:spPr>
          <a:xfrm>
            <a:off x="0" y="1556792"/>
            <a:ext cx="9144000" cy="4896544"/>
          </a:xfrm>
        </p:spPr>
        <p:txBody>
          <a:bodyPr>
            <a:normAutofit fontScale="77500" lnSpcReduction="20000"/>
          </a:bodyPr>
          <a:lstStyle/>
          <a:p>
            <a:pPr>
              <a:spcBef>
                <a:spcPct val="0"/>
              </a:spcBef>
              <a:buClr>
                <a:schemeClr val="tx2"/>
              </a:buClr>
              <a:buFont typeface="Wingdings" panose="05000000000000000000" pitchFamily="2" charset="2"/>
              <a:buChar char="q"/>
            </a:pPr>
            <a:r>
              <a:rPr lang="en-GB" dirty="0">
                <a:solidFill>
                  <a:schemeClr val="tx2"/>
                </a:solidFill>
                <a:latin typeface="+mj-lt"/>
                <a:ea typeface="+mj-ea"/>
                <a:cs typeface="+mj-cs"/>
              </a:rPr>
              <a:t>Structural reforms are starting to pay off: </a:t>
            </a:r>
          </a:p>
          <a:p>
            <a:pPr>
              <a:spcBef>
                <a:spcPct val="0"/>
              </a:spcBef>
            </a:pPr>
            <a:endParaRPr lang="en-GB" dirty="0">
              <a:solidFill>
                <a:schemeClr val="tx2"/>
              </a:solidFill>
              <a:latin typeface="+mj-lt"/>
              <a:ea typeface="+mj-ea"/>
              <a:cs typeface="+mj-cs"/>
            </a:endParaRPr>
          </a:p>
          <a:p>
            <a:pPr lvl="1">
              <a:spcBef>
                <a:spcPct val="0"/>
              </a:spcBef>
              <a:buClr>
                <a:schemeClr val="tx2"/>
              </a:buClr>
              <a:buFont typeface="Courier New" panose="02070309020205020404" pitchFamily="49" charset="0"/>
              <a:buChar char="o"/>
            </a:pPr>
            <a:r>
              <a:rPr lang="en-GB" sz="3100" dirty="0">
                <a:solidFill>
                  <a:schemeClr val="tx2"/>
                </a:solidFill>
                <a:latin typeface="+mj-lt"/>
                <a:ea typeface="+mj-ea"/>
                <a:cs typeface="+mj-cs"/>
              </a:rPr>
              <a:t>Italy has made remarkable progress on </a:t>
            </a:r>
            <a:r>
              <a:rPr lang="en-GB" sz="3100" dirty="0" smtClean="0">
                <a:solidFill>
                  <a:schemeClr val="tx2"/>
                </a:solidFill>
                <a:latin typeface="+mj-lt"/>
                <a:ea typeface="+mj-ea"/>
                <a:cs typeface="+mj-cs"/>
              </a:rPr>
              <a:t>structural reforms</a:t>
            </a:r>
            <a:endParaRPr lang="en-GB" sz="3100" dirty="0">
              <a:solidFill>
                <a:schemeClr val="tx2"/>
              </a:solidFill>
              <a:latin typeface="+mj-lt"/>
              <a:ea typeface="+mj-ea"/>
              <a:cs typeface="+mj-cs"/>
            </a:endParaRPr>
          </a:p>
          <a:p>
            <a:pPr lvl="1">
              <a:spcBef>
                <a:spcPct val="0"/>
              </a:spcBef>
              <a:buClr>
                <a:schemeClr val="tx2"/>
              </a:buClr>
              <a:buFont typeface="Courier New" panose="02070309020205020404" pitchFamily="49" charset="0"/>
              <a:buChar char="o"/>
            </a:pPr>
            <a:endParaRPr lang="en-US" sz="3100" dirty="0">
              <a:solidFill>
                <a:schemeClr val="tx2"/>
              </a:solidFill>
              <a:latin typeface="+mj-lt"/>
              <a:ea typeface="+mj-ea"/>
              <a:cs typeface="+mj-cs"/>
            </a:endParaRPr>
          </a:p>
          <a:p>
            <a:pPr lvl="1">
              <a:spcBef>
                <a:spcPct val="0"/>
              </a:spcBef>
              <a:buClr>
                <a:schemeClr val="tx2"/>
              </a:buClr>
              <a:buFont typeface="Courier New" panose="02070309020205020404" pitchFamily="49" charset="0"/>
              <a:buChar char="o"/>
            </a:pPr>
            <a:r>
              <a:rPr lang="en-US" sz="3000" dirty="0">
                <a:solidFill>
                  <a:schemeClr val="tx2"/>
                </a:solidFill>
                <a:latin typeface="+mj-lt"/>
                <a:ea typeface="+mj-ea"/>
                <a:cs typeface="+mj-cs"/>
              </a:rPr>
              <a:t>This has helped Italy to emerge from a deep and long recession</a:t>
            </a:r>
          </a:p>
          <a:p>
            <a:pPr marL="457200" lvl="1" indent="0">
              <a:spcBef>
                <a:spcPct val="0"/>
              </a:spcBef>
              <a:buClr>
                <a:schemeClr val="tx2"/>
              </a:buClr>
              <a:buNone/>
            </a:pPr>
            <a:endParaRPr lang="en-GB" sz="3100" dirty="0">
              <a:solidFill>
                <a:schemeClr val="tx2"/>
              </a:solidFill>
              <a:latin typeface="+mj-lt"/>
              <a:ea typeface="+mj-ea"/>
              <a:cs typeface="+mj-cs"/>
            </a:endParaRPr>
          </a:p>
          <a:p>
            <a:pPr marL="0" indent="0">
              <a:spcBef>
                <a:spcPct val="0"/>
              </a:spcBef>
              <a:buNone/>
            </a:pPr>
            <a:endParaRPr lang="en-GB" dirty="0">
              <a:solidFill>
                <a:schemeClr val="tx2"/>
              </a:solidFill>
              <a:latin typeface="+mj-lt"/>
              <a:ea typeface="+mj-ea"/>
              <a:cs typeface="+mj-cs"/>
            </a:endParaRPr>
          </a:p>
          <a:p>
            <a:pPr>
              <a:spcBef>
                <a:spcPct val="0"/>
              </a:spcBef>
              <a:buClr>
                <a:schemeClr val="tx2"/>
              </a:buClr>
              <a:buFont typeface="Wingdings" panose="05000000000000000000" pitchFamily="2" charset="2"/>
              <a:buChar char="q"/>
            </a:pPr>
            <a:r>
              <a:rPr lang="en-GB" dirty="0">
                <a:solidFill>
                  <a:schemeClr val="tx2"/>
                </a:solidFill>
                <a:latin typeface="+mj-lt"/>
                <a:ea typeface="+mj-ea"/>
                <a:cs typeface="+mj-cs"/>
              </a:rPr>
              <a:t>Current challenges</a:t>
            </a:r>
            <a:r>
              <a:rPr lang="en-GB" dirty="0" smtClean="0">
                <a:solidFill>
                  <a:schemeClr val="tx2"/>
                </a:solidFill>
                <a:latin typeface="+mj-lt"/>
                <a:ea typeface="+mj-ea"/>
                <a:cs typeface="+mj-cs"/>
              </a:rPr>
              <a:t>:</a:t>
            </a:r>
          </a:p>
          <a:p>
            <a:pPr>
              <a:spcBef>
                <a:spcPct val="0"/>
              </a:spcBef>
              <a:buClr>
                <a:schemeClr val="tx2"/>
              </a:buClr>
              <a:buFont typeface="Wingdings" panose="05000000000000000000" pitchFamily="2" charset="2"/>
              <a:buChar char="q"/>
            </a:pPr>
            <a:endParaRPr lang="en-GB" dirty="0">
              <a:solidFill>
                <a:schemeClr val="tx2"/>
              </a:solidFill>
              <a:latin typeface="+mj-lt"/>
              <a:ea typeface="+mj-ea"/>
              <a:cs typeface="+mj-cs"/>
            </a:endParaRPr>
          </a:p>
          <a:p>
            <a:pPr lvl="1">
              <a:spcBef>
                <a:spcPct val="0"/>
              </a:spcBef>
              <a:buClr>
                <a:schemeClr val="tx2"/>
              </a:buClr>
              <a:buFont typeface="Courier New" panose="02070309020205020404" pitchFamily="49" charset="0"/>
              <a:buChar char="o"/>
            </a:pPr>
            <a:r>
              <a:rPr lang="en-US" sz="3000" dirty="0">
                <a:solidFill>
                  <a:schemeClr val="tx2"/>
                </a:solidFill>
                <a:latin typeface="+mj-lt"/>
                <a:ea typeface="+mj-ea"/>
                <a:cs typeface="+mj-cs"/>
              </a:rPr>
              <a:t>S</a:t>
            </a:r>
            <a:r>
              <a:rPr lang="en-US" sz="3000" dirty="0" smtClean="0">
                <a:solidFill>
                  <a:schemeClr val="tx2"/>
                </a:solidFill>
                <a:latin typeface="+mj-lt"/>
                <a:ea typeface="+mj-ea"/>
                <a:cs typeface="+mj-cs"/>
              </a:rPr>
              <a:t>low productivity and investment growth; banks</a:t>
            </a:r>
            <a:r>
              <a:rPr lang="en-US" sz="3000" dirty="0">
                <a:solidFill>
                  <a:schemeClr val="tx2"/>
                </a:solidFill>
                <a:latin typeface="+mj-lt"/>
                <a:ea typeface="+mj-ea"/>
                <a:cs typeface="+mj-cs"/>
              </a:rPr>
              <a:t>’ </a:t>
            </a:r>
            <a:r>
              <a:rPr lang="en-US" sz="3000" dirty="0" smtClean="0">
                <a:solidFill>
                  <a:schemeClr val="tx2"/>
                </a:solidFill>
                <a:latin typeface="+mj-lt"/>
                <a:ea typeface="+mj-ea"/>
                <a:cs typeface="+mj-cs"/>
              </a:rPr>
              <a:t>non-performing loans are </a:t>
            </a:r>
            <a:r>
              <a:rPr lang="en-US" sz="3000" dirty="0">
                <a:solidFill>
                  <a:schemeClr val="tx2"/>
                </a:solidFill>
                <a:latin typeface="+mj-lt"/>
                <a:ea typeface="+mj-ea"/>
                <a:cs typeface="+mj-cs"/>
              </a:rPr>
              <a:t>a burden</a:t>
            </a:r>
            <a:endParaRPr lang="en-GB" sz="3000" dirty="0">
              <a:solidFill>
                <a:schemeClr val="tx2"/>
              </a:solidFill>
              <a:latin typeface="+mj-lt"/>
              <a:ea typeface="+mj-ea"/>
              <a:cs typeface="+mj-cs"/>
            </a:endParaRPr>
          </a:p>
          <a:p>
            <a:pPr marL="457200" lvl="1" indent="0">
              <a:spcBef>
                <a:spcPct val="0"/>
              </a:spcBef>
              <a:buClr>
                <a:schemeClr val="tx2"/>
              </a:buClr>
              <a:buNone/>
            </a:pPr>
            <a:endParaRPr lang="en-GB" sz="3000" dirty="0">
              <a:solidFill>
                <a:schemeClr val="tx2"/>
              </a:solidFill>
              <a:latin typeface="+mj-lt"/>
              <a:ea typeface="+mj-ea"/>
              <a:cs typeface="+mj-cs"/>
            </a:endParaRPr>
          </a:p>
          <a:p>
            <a:pPr lvl="1">
              <a:spcBef>
                <a:spcPct val="0"/>
              </a:spcBef>
              <a:buClr>
                <a:schemeClr val="tx2"/>
              </a:buClr>
              <a:buFont typeface="Courier New" panose="02070309020205020404" pitchFamily="49" charset="0"/>
              <a:buChar char="o"/>
            </a:pPr>
            <a:r>
              <a:rPr lang="en-GB" sz="3000" dirty="0" smtClean="0">
                <a:solidFill>
                  <a:schemeClr val="tx2"/>
                </a:solidFill>
                <a:latin typeface="+mj-lt"/>
                <a:ea typeface="+mj-ea"/>
                <a:cs typeface="+mj-cs"/>
              </a:rPr>
              <a:t>More jobs are needed as well as better skills</a:t>
            </a:r>
          </a:p>
          <a:p>
            <a:pPr lvl="1">
              <a:spcBef>
                <a:spcPct val="0"/>
              </a:spcBef>
              <a:buClr>
                <a:schemeClr val="tx2"/>
              </a:buClr>
              <a:buFont typeface="Courier New" panose="02070309020205020404" pitchFamily="49" charset="0"/>
              <a:buChar char="o"/>
            </a:pPr>
            <a:endParaRPr lang="en-GB" sz="3000" dirty="0">
              <a:solidFill>
                <a:schemeClr val="tx2"/>
              </a:solidFill>
              <a:latin typeface="+mj-lt"/>
              <a:ea typeface="+mj-ea"/>
              <a:cs typeface="+mj-cs"/>
            </a:endParaRPr>
          </a:p>
          <a:p>
            <a:pPr lvl="1">
              <a:spcBef>
                <a:spcPct val="0"/>
              </a:spcBef>
              <a:buClr>
                <a:schemeClr val="tx2">
                  <a:lumMod val="75000"/>
                </a:schemeClr>
              </a:buClr>
              <a:buFont typeface="Courier New" panose="02070309020205020404" pitchFamily="49" charset="0"/>
              <a:buChar char="o"/>
            </a:pPr>
            <a:r>
              <a:rPr lang="en-GB" sz="3000" dirty="0" smtClean="0">
                <a:solidFill>
                  <a:schemeClr val="tx2"/>
                </a:solidFill>
                <a:latin typeface="+mj-lt"/>
                <a:ea typeface="+mj-ea"/>
                <a:cs typeface="+mj-cs"/>
              </a:rPr>
              <a:t>Poverty among young and children should be brought down</a:t>
            </a:r>
            <a:endParaRPr lang="en-GB" sz="3000" dirty="0">
              <a:solidFill>
                <a:schemeClr val="tx2"/>
              </a:solidFill>
              <a:latin typeface="+mj-lt"/>
              <a:ea typeface="+mj-ea"/>
              <a:cs typeface="+mj-cs"/>
            </a:endParaRPr>
          </a:p>
        </p:txBody>
      </p:sp>
    </p:spTree>
    <p:extLst>
      <p:ext uri="{BB962C8B-B14F-4D97-AF65-F5344CB8AC3E}">
        <p14:creationId xmlns:p14="http://schemas.microsoft.com/office/powerpoint/2010/main" xmlns="" val="31068100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80000" y="237600"/>
            <a:ext cx="7740472" cy="1022400"/>
          </a:xfrm>
        </p:spPr>
        <p:txBody>
          <a:bodyPr/>
          <a:lstStyle/>
          <a:p>
            <a:pPr algn="ctr"/>
            <a:r>
              <a:rPr lang="en-US" sz="2800" b="1" dirty="0">
                <a:solidFill>
                  <a:schemeClr val="tx2"/>
                </a:solidFill>
              </a:rPr>
              <a:t>Insolvency procedures are slow and costly</a:t>
            </a:r>
            <a:endParaRPr lang="en-GB" sz="2800" b="1" dirty="0">
              <a:solidFill>
                <a:schemeClr val="tx2"/>
              </a:solidFill>
            </a:endParaRPr>
          </a:p>
        </p:txBody>
      </p:sp>
      <p:sp>
        <p:nvSpPr>
          <p:cNvPr id="5" name="Rectangle 3"/>
          <p:cNvSpPr>
            <a:spLocks noChangeArrowheads="1"/>
          </p:cNvSpPr>
          <p:nvPr/>
        </p:nvSpPr>
        <p:spPr bwMode="auto">
          <a:xfrm>
            <a:off x="474454" y="5289158"/>
            <a:ext cx="7337906" cy="307777"/>
          </a:xfrm>
          <a:prstGeom prst="rect">
            <a:avLst/>
          </a:prstGeom>
          <a:noFill/>
          <a:ln>
            <a:noFill/>
          </a:ln>
          <a:effec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1pPr>
            <a:lvl2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2pPr>
            <a:lvl3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3pPr>
            <a:lvl4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4pPr>
            <a:lvl5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5pPr>
            <a:lvl6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6pPr>
            <a:lvl7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7pPr>
            <a:lvl8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8pPr>
            <a:lvl9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9pPr>
          </a:lstStyle>
          <a:p>
            <a:pPr lvl="0" algn="just"/>
            <a:r>
              <a:rPr lang="en-US" altLang="zh-CN" sz="1400" b="1" i="1" dirty="0">
                <a:latin typeface="Arial Narrow" panose="020B0606020202030204" pitchFamily="34" charset="0"/>
                <a:ea typeface="Times New Roman" pitchFamily="18" charset="0"/>
              </a:rPr>
              <a:t>Source</a:t>
            </a:r>
            <a:r>
              <a:rPr lang="en-US" altLang="zh-CN" sz="1400" i="1" dirty="0">
                <a:latin typeface="Arial Narrow" panose="020B0606020202030204" pitchFamily="34" charset="0"/>
                <a:ea typeface="Times New Roman" pitchFamily="18" charset="0"/>
              </a:rPr>
              <a:t>: </a:t>
            </a:r>
            <a:r>
              <a:rPr lang="en-US" altLang="zh-CN" sz="1400" dirty="0">
                <a:latin typeface="Arial Narrow" panose="020B0606020202030204" pitchFamily="34" charset="0"/>
                <a:ea typeface="Times New Roman" pitchFamily="18" charset="0"/>
              </a:rPr>
              <a:t>Doing Business 2016: Measuring Regulatory Quality and Efficiency (Resolving insolvency database).</a:t>
            </a:r>
          </a:p>
        </p:txBody>
      </p:sp>
      <p:sp>
        <p:nvSpPr>
          <p:cNvPr id="6" name="Rectangle 5"/>
          <p:cNvSpPr/>
          <p:nvPr/>
        </p:nvSpPr>
        <p:spPr>
          <a:xfrm>
            <a:off x="72008" y="5877272"/>
            <a:ext cx="8172400" cy="646331"/>
          </a:xfrm>
          <a:prstGeom prst="rect">
            <a:avLst/>
          </a:prstGeom>
        </p:spPr>
        <p:txBody>
          <a:bodyPr wrap="square">
            <a:spAutoFit/>
          </a:bodyPr>
          <a:lstStyle/>
          <a:p>
            <a:pPr marL="285750" indent="-285750">
              <a:buFont typeface="Wingdings" panose="05000000000000000000" pitchFamily="2" charset="2"/>
              <a:buChar char="Ø"/>
            </a:pPr>
            <a:r>
              <a:rPr lang="en-GB" b="1" dirty="0">
                <a:solidFill>
                  <a:schemeClr val="tx2"/>
                </a:solidFill>
              </a:rPr>
              <a:t>Facilitate the emergence of insolvent firms as viable firms by using debt-equity swaps.</a:t>
            </a:r>
          </a:p>
        </p:txBody>
      </p:sp>
      <p:graphicFrame>
        <p:nvGraphicFramePr>
          <p:cNvPr id="8" name="Chart 7"/>
          <p:cNvGraphicFramePr>
            <a:graphicFrameLocks/>
          </p:cNvGraphicFramePr>
          <p:nvPr>
            <p:extLst>
              <p:ext uri="{D42A27DB-BD31-4B8C-83A1-F6EECF244321}">
                <p14:modId xmlns:p14="http://schemas.microsoft.com/office/powerpoint/2010/main" xmlns="" val="1334171071"/>
              </p:ext>
            </p:extLst>
          </p:nvPr>
        </p:nvGraphicFramePr>
        <p:xfrm>
          <a:off x="611560" y="1340768"/>
          <a:ext cx="7848872" cy="38884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28496950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820472" cy="1022400"/>
          </a:xfrm>
        </p:spPr>
        <p:txBody>
          <a:bodyPr/>
          <a:lstStyle/>
          <a:p>
            <a:pPr algn="ctr"/>
            <a:r>
              <a:rPr lang="en-US" sz="2800" b="1" dirty="0">
                <a:solidFill>
                  <a:schemeClr val="tx2"/>
                </a:solidFill>
              </a:rPr>
              <a:t>R&amp;D spending is low     </a:t>
            </a:r>
            <a:endParaRPr lang="en-GB" sz="2800" b="1" dirty="0">
              <a:solidFill>
                <a:schemeClr val="tx2"/>
              </a:solidFill>
            </a:endParaRPr>
          </a:p>
        </p:txBody>
      </p:sp>
      <p:sp>
        <p:nvSpPr>
          <p:cNvPr id="5" name="Rectangle 4"/>
          <p:cNvSpPr/>
          <p:nvPr/>
        </p:nvSpPr>
        <p:spPr>
          <a:xfrm>
            <a:off x="539552" y="5311080"/>
            <a:ext cx="7200800" cy="307777"/>
          </a:xfrm>
          <a:prstGeom prst="rect">
            <a:avLst/>
          </a:prstGeom>
        </p:spPr>
        <p:txBody>
          <a:bodyPr wrap="square">
            <a:spAutoFit/>
          </a:bodyPr>
          <a:lstStyle/>
          <a:p>
            <a:pPr>
              <a:spcBef>
                <a:spcPts val="1200"/>
              </a:spcBef>
              <a:spcAft>
                <a:spcPts val="1200"/>
              </a:spcAft>
              <a:tabLst>
                <a:tab pos="539750" algn="l"/>
                <a:tab pos="756285" algn="l"/>
                <a:tab pos="972185" algn="l"/>
              </a:tabLst>
            </a:pPr>
            <a:r>
              <a:rPr lang="en-US" sz="1400" b="1" dirty="0">
                <a:latin typeface="Arial Narrow" panose="020B0606020202030204" pitchFamily="34" charset="0"/>
                <a:ea typeface="SimSun" panose="02010600030101010101" pitchFamily="2" charset="-122"/>
              </a:rPr>
              <a:t>Source</a:t>
            </a:r>
            <a:r>
              <a:rPr lang="en-US" sz="1400" dirty="0">
                <a:latin typeface="Arial Narrow" panose="020B0606020202030204" pitchFamily="34" charset="0"/>
                <a:ea typeface="SimSun" panose="02010600030101010101" pitchFamily="2" charset="-122"/>
              </a:rPr>
              <a:t>: OECD Main Science and Technology Indicators database</a:t>
            </a:r>
          </a:p>
        </p:txBody>
      </p:sp>
      <p:sp>
        <p:nvSpPr>
          <p:cNvPr id="3" name="Rectangle 2"/>
          <p:cNvSpPr/>
          <p:nvPr/>
        </p:nvSpPr>
        <p:spPr>
          <a:xfrm>
            <a:off x="0" y="5887144"/>
            <a:ext cx="8460432" cy="646331"/>
          </a:xfrm>
          <a:prstGeom prst="rect">
            <a:avLst/>
          </a:prstGeom>
        </p:spPr>
        <p:txBody>
          <a:bodyPr wrap="square">
            <a:spAutoFit/>
          </a:bodyPr>
          <a:lstStyle/>
          <a:p>
            <a:pPr marL="285750" indent="-285750">
              <a:buFont typeface="Wingdings" panose="05000000000000000000" pitchFamily="2" charset="2"/>
              <a:buChar char="Ø"/>
            </a:pPr>
            <a:r>
              <a:rPr lang="en-GB" b="1" dirty="0">
                <a:solidFill>
                  <a:schemeClr val="tx2"/>
                </a:solidFill>
              </a:rPr>
              <a:t>Evaluate the effectiveness of recently introduced R&amp;D fiscal incentives included in the Industry 4.0 plan.</a:t>
            </a:r>
          </a:p>
        </p:txBody>
      </p:sp>
      <p:graphicFrame>
        <p:nvGraphicFramePr>
          <p:cNvPr id="12" name="Chart 11"/>
          <p:cNvGraphicFramePr>
            <a:graphicFrameLocks/>
          </p:cNvGraphicFramePr>
          <p:nvPr>
            <p:extLst>
              <p:ext uri="{D42A27DB-BD31-4B8C-83A1-F6EECF244321}">
                <p14:modId xmlns:p14="http://schemas.microsoft.com/office/powerpoint/2010/main" xmlns="" val="1728688772"/>
              </p:ext>
            </p:extLst>
          </p:nvPr>
        </p:nvGraphicFramePr>
        <p:xfrm>
          <a:off x="611560" y="1340768"/>
          <a:ext cx="7848872" cy="39703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6466638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68432" y="142184"/>
            <a:ext cx="8289234" cy="1175176"/>
          </a:xfrm>
        </p:spPr>
        <p:txBody>
          <a:bodyPr/>
          <a:lstStyle/>
          <a:p>
            <a:pPr algn="ctr"/>
            <a:r>
              <a:rPr lang="en-GB" sz="2800" b="1" dirty="0" smtClean="0">
                <a:solidFill>
                  <a:schemeClr val="tx2"/>
                </a:solidFill>
              </a:rPr>
              <a:t>Main recommendations</a:t>
            </a:r>
            <a:r>
              <a:rPr lang="en-GB" sz="2800" b="1" dirty="0">
                <a:solidFill>
                  <a:schemeClr val="tx2"/>
                </a:solidFill>
              </a:rPr>
              <a:t/>
            </a:r>
            <a:br>
              <a:rPr lang="en-GB" sz="2800" b="1" dirty="0">
                <a:solidFill>
                  <a:schemeClr val="tx2"/>
                </a:solidFill>
              </a:rPr>
            </a:br>
            <a:r>
              <a:rPr lang="en-GB" sz="2800" b="1" dirty="0">
                <a:solidFill>
                  <a:schemeClr val="tx2"/>
                </a:solidFill>
              </a:rPr>
              <a:t>Sustaining inclusive </a:t>
            </a:r>
            <a:r>
              <a:rPr lang="en-GB" sz="2800" b="1" dirty="0" smtClean="0">
                <a:solidFill>
                  <a:schemeClr val="tx2"/>
                </a:solidFill>
              </a:rPr>
              <a:t>growth</a:t>
            </a:r>
            <a:endParaRPr lang="en-GB" sz="2800" b="1" dirty="0">
              <a:solidFill>
                <a:schemeClr val="tx2"/>
              </a:solidFill>
            </a:endParaRPr>
          </a:p>
        </p:txBody>
      </p:sp>
      <p:sp>
        <p:nvSpPr>
          <p:cNvPr id="5" name="TextBox 11"/>
          <p:cNvSpPr txBox="1"/>
          <p:nvPr/>
        </p:nvSpPr>
        <p:spPr>
          <a:xfrm>
            <a:off x="35496" y="1702544"/>
            <a:ext cx="9011344" cy="446276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nSpc>
                <a:spcPct val="150000"/>
              </a:lnSpc>
              <a:spcBef>
                <a:spcPts val="1200"/>
              </a:spcBef>
              <a:spcAft>
                <a:spcPts val="1200"/>
              </a:spcAft>
              <a:buFont typeface="Wingdings" panose="05000000000000000000" pitchFamily="2" charset="2"/>
              <a:buChar char="Ø"/>
            </a:pPr>
            <a:r>
              <a:rPr lang="en-US" dirty="0">
                <a:solidFill>
                  <a:schemeClr val="tx2"/>
                </a:solidFill>
              </a:rPr>
              <a:t>Continue on the path of prudent fiscal policies and </a:t>
            </a:r>
            <a:r>
              <a:rPr lang="en-US" dirty="0" err="1">
                <a:solidFill>
                  <a:schemeClr val="tx2"/>
                </a:solidFill>
              </a:rPr>
              <a:t>prioritise</a:t>
            </a:r>
            <a:r>
              <a:rPr lang="en-US" dirty="0">
                <a:solidFill>
                  <a:schemeClr val="tx2"/>
                </a:solidFill>
              </a:rPr>
              <a:t> spending on effective infrastructure and innovation </a:t>
            </a:r>
            <a:r>
              <a:rPr lang="en-US" dirty="0" err="1">
                <a:solidFill>
                  <a:schemeClr val="tx2"/>
                </a:solidFill>
              </a:rPr>
              <a:t>programmes</a:t>
            </a:r>
            <a:r>
              <a:rPr lang="en-US" dirty="0">
                <a:solidFill>
                  <a:schemeClr val="tx2"/>
                </a:solidFill>
              </a:rPr>
              <a:t>.</a:t>
            </a:r>
          </a:p>
          <a:p>
            <a:pPr marL="285750" indent="-285750">
              <a:lnSpc>
                <a:spcPct val="150000"/>
              </a:lnSpc>
              <a:spcBef>
                <a:spcPts val="1200"/>
              </a:spcBef>
              <a:spcAft>
                <a:spcPts val="1200"/>
              </a:spcAft>
              <a:buFont typeface="Wingdings" panose="05000000000000000000" pitchFamily="2" charset="2"/>
              <a:buChar char="Ø"/>
            </a:pPr>
            <a:r>
              <a:rPr lang="en-US" dirty="0">
                <a:solidFill>
                  <a:schemeClr val="tx2"/>
                </a:solidFill>
              </a:rPr>
              <a:t>Increase tax revenues by enhancing tax compliance (by investing more in IT systems and human resources, extending the use of e-invoicing and lowering the threshold for cash payments); and introduce real estate taxes based on updated cadastral values.</a:t>
            </a:r>
          </a:p>
          <a:p>
            <a:pPr marL="285750" indent="-285750">
              <a:lnSpc>
                <a:spcPct val="150000"/>
              </a:lnSpc>
              <a:spcBef>
                <a:spcPts val="1200"/>
              </a:spcBef>
              <a:spcAft>
                <a:spcPts val="1200"/>
              </a:spcAft>
              <a:buFont typeface="Wingdings" panose="05000000000000000000" pitchFamily="2" charset="2"/>
              <a:buChar char="Ø"/>
            </a:pPr>
            <a:r>
              <a:rPr lang="en-US" dirty="0">
                <a:solidFill>
                  <a:schemeClr val="tx2"/>
                </a:solidFill>
              </a:rPr>
              <a:t>Use additional tax revenues to gradually reduce social security contributions on permanent contracts. </a:t>
            </a:r>
          </a:p>
          <a:p>
            <a:pPr marL="342900" indent="-342900">
              <a:spcAft>
                <a:spcPts val="1200"/>
              </a:spcAft>
              <a:buFont typeface="Courier New" panose="02070309020205020404" pitchFamily="49" charset="0"/>
              <a:buChar char="o"/>
            </a:pPr>
            <a:endParaRPr lang="en-US" dirty="0">
              <a:solidFill>
                <a:srgbClr val="00040C"/>
              </a:solidFill>
              <a:latin typeface="+mj-lt"/>
            </a:endParaRPr>
          </a:p>
        </p:txBody>
      </p:sp>
    </p:spTree>
    <p:extLst>
      <p:ext uri="{BB962C8B-B14F-4D97-AF65-F5344CB8AC3E}">
        <p14:creationId xmlns:p14="http://schemas.microsoft.com/office/powerpoint/2010/main" xmlns="" val="40844845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68432" y="142184"/>
            <a:ext cx="8289234" cy="1175176"/>
          </a:xfrm>
        </p:spPr>
        <p:txBody>
          <a:bodyPr/>
          <a:lstStyle/>
          <a:p>
            <a:pPr algn="ctr"/>
            <a:r>
              <a:rPr lang="en-GB" sz="2800" b="1" dirty="0">
                <a:solidFill>
                  <a:schemeClr val="tx2"/>
                </a:solidFill>
              </a:rPr>
              <a:t>Main </a:t>
            </a:r>
            <a:r>
              <a:rPr lang="en-GB" sz="2800" b="1" dirty="0" smtClean="0">
                <a:solidFill>
                  <a:schemeClr val="tx2"/>
                </a:solidFill>
              </a:rPr>
              <a:t>recommendations</a:t>
            </a:r>
            <a:r>
              <a:rPr lang="en-GB" sz="2800" b="1" dirty="0">
                <a:solidFill>
                  <a:schemeClr val="tx2"/>
                </a:solidFill>
              </a:rPr>
              <a:t/>
            </a:r>
            <a:br>
              <a:rPr lang="en-GB" sz="2800" b="1" dirty="0">
                <a:solidFill>
                  <a:schemeClr val="tx2"/>
                </a:solidFill>
              </a:rPr>
            </a:br>
            <a:r>
              <a:rPr lang="en-GB" sz="2800" b="1" dirty="0">
                <a:solidFill>
                  <a:schemeClr val="tx2"/>
                </a:solidFill>
              </a:rPr>
              <a:t>Sustaining inclusive </a:t>
            </a:r>
            <a:r>
              <a:rPr lang="en-GB" sz="2800" b="1" dirty="0" smtClean="0">
                <a:solidFill>
                  <a:schemeClr val="tx2"/>
                </a:solidFill>
              </a:rPr>
              <a:t>growth</a:t>
            </a:r>
            <a:endParaRPr lang="en-GB" sz="2800" b="1" dirty="0">
              <a:solidFill>
                <a:schemeClr val="tx2"/>
              </a:solidFill>
            </a:endParaRPr>
          </a:p>
        </p:txBody>
      </p:sp>
      <p:sp>
        <p:nvSpPr>
          <p:cNvPr id="5" name="TextBox 11"/>
          <p:cNvSpPr txBox="1"/>
          <p:nvPr/>
        </p:nvSpPr>
        <p:spPr>
          <a:xfrm>
            <a:off x="107504" y="1621824"/>
            <a:ext cx="8712968" cy="504753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nSpc>
                <a:spcPct val="150000"/>
              </a:lnSpc>
              <a:spcBef>
                <a:spcPts val="1200"/>
              </a:spcBef>
              <a:spcAft>
                <a:spcPts val="1200"/>
              </a:spcAft>
              <a:buFont typeface="Wingdings" panose="05000000000000000000" pitchFamily="2" charset="2"/>
              <a:buChar char="Ø"/>
            </a:pPr>
            <a:r>
              <a:rPr lang="en-US" dirty="0">
                <a:solidFill>
                  <a:schemeClr val="tx2"/>
                </a:solidFill>
              </a:rPr>
              <a:t>Continue to develop the secondary market for NPLs. </a:t>
            </a:r>
          </a:p>
          <a:p>
            <a:pPr marL="285750" indent="-285750">
              <a:lnSpc>
                <a:spcPct val="150000"/>
              </a:lnSpc>
              <a:spcBef>
                <a:spcPts val="1200"/>
              </a:spcBef>
              <a:spcAft>
                <a:spcPts val="1200"/>
              </a:spcAft>
              <a:buFont typeface="Wingdings" panose="05000000000000000000" pitchFamily="2" charset="2"/>
              <a:buChar char="Ø"/>
            </a:pPr>
            <a:r>
              <a:rPr lang="en-US" dirty="0">
                <a:solidFill>
                  <a:schemeClr val="tx2"/>
                </a:solidFill>
              </a:rPr>
              <a:t>As envisaged by the European Supervisory Mechanism, set gradual and bank-specific targets to reduce NPLs, backed up by sanctions such as additional provisioning, sales of assets, suspension of dividend payments and restructuring </a:t>
            </a:r>
            <a:r>
              <a:rPr lang="en-US" dirty="0" smtClean="0">
                <a:solidFill>
                  <a:schemeClr val="tx2"/>
                </a:solidFill>
              </a:rPr>
              <a:t>banks’ </a:t>
            </a:r>
            <a:r>
              <a:rPr lang="en-US" dirty="0">
                <a:solidFill>
                  <a:schemeClr val="tx2"/>
                </a:solidFill>
              </a:rPr>
              <a:t>operations.</a:t>
            </a:r>
          </a:p>
          <a:p>
            <a:pPr marL="285750" indent="-285750">
              <a:lnSpc>
                <a:spcPct val="150000"/>
              </a:lnSpc>
              <a:spcBef>
                <a:spcPts val="1200"/>
              </a:spcBef>
              <a:spcAft>
                <a:spcPts val="1200"/>
              </a:spcAft>
              <a:buFont typeface="Wingdings" panose="05000000000000000000" pitchFamily="2" charset="2"/>
              <a:buChar char="Ø"/>
            </a:pPr>
            <a:r>
              <a:rPr lang="en-US" dirty="0">
                <a:solidFill>
                  <a:schemeClr val="tx2"/>
                </a:solidFill>
              </a:rPr>
              <a:t>If public funds are needed to </a:t>
            </a:r>
            <a:r>
              <a:rPr lang="en-US" dirty="0" err="1">
                <a:solidFill>
                  <a:schemeClr val="tx2"/>
                </a:solidFill>
              </a:rPr>
              <a:t>recapitalise</a:t>
            </a:r>
            <a:r>
              <a:rPr lang="en-US" dirty="0">
                <a:solidFill>
                  <a:schemeClr val="tx2"/>
                </a:solidFill>
              </a:rPr>
              <a:t> distressed banks, take full advantage of EU regulations, imposing losses on equity and bondholders, and restructuring banks’ operations. Compensate retail bondholders for the losses they will incur.</a:t>
            </a:r>
          </a:p>
          <a:p>
            <a:pPr>
              <a:spcBef>
                <a:spcPts val="1200"/>
              </a:spcBef>
              <a:spcAft>
                <a:spcPts val="1200"/>
              </a:spcAft>
            </a:pPr>
            <a:r>
              <a:rPr lang="en-US" b="1" dirty="0">
                <a:solidFill>
                  <a:srgbClr val="00040C"/>
                </a:solidFill>
                <a:latin typeface="+mj-lt"/>
              </a:rPr>
              <a:t>	       </a:t>
            </a:r>
            <a:r>
              <a:rPr lang="en-US" dirty="0">
                <a:solidFill>
                  <a:schemeClr val="tx2"/>
                </a:solidFill>
              </a:rPr>
              <a:t>More in the</a:t>
            </a:r>
            <a:r>
              <a:rPr lang="en-US" b="1" dirty="0">
                <a:solidFill>
                  <a:schemeClr val="tx2"/>
                </a:solidFill>
              </a:rPr>
              <a:t> Assessment &amp; Recommendations </a:t>
            </a:r>
          </a:p>
          <a:p>
            <a:pPr marL="342900" indent="-342900">
              <a:spcAft>
                <a:spcPts val="1200"/>
              </a:spcAft>
              <a:buFont typeface="Courier New" panose="02070309020205020404" pitchFamily="49" charset="0"/>
              <a:buChar char="o"/>
            </a:pPr>
            <a:endParaRPr lang="en-US" dirty="0">
              <a:solidFill>
                <a:srgbClr val="00040C"/>
              </a:solidFill>
              <a:latin typeface="+mj-lt"/>
            </a:endParaRPr>
          </a:p>
        </p:txBody>
      </p:sp>
    </p:spTree>
    <p:extLst>
      <p:ext uri="{BB962C8B-B14F-4D97-AF65-F5344CB8AC3E}">
        <p14:creationId xmlns:p14="http://schemas.microsoft.com/office/powerpoint/2010/main" xmlns="" val="7491948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66693" y="142184"/>
            <a:ext cx="7975158" cy="1175176"/>
          </a:xfrm>
        </p:spPr>
        <p:txBody>
          <a:bodyPr/>
          <a:lstStyle/>
          <a:p>
            <a:pPr algn="ctr"/>
            <a:r>
              <a:rPr lang="en-GB" sz="2800" b="1" dirty="0">
                <a:solidFill>
                  <a:schemeClr val="tx2"/>
                </a:solidFill>
              </a:rPr>
              <a:t>Main </a:t>
            </a:r>
            <a:r>
              <a:rPr lang="en-GB" sz="2800" b="1" dirty="0" smtClean="0">
                <a:solidFill>
                  <a:schemeClr val="tx2"/>
                </a:solidFill>
              </a:rPr>
              <a:t>recommendations</a:t>
            </a:r>
            <a:br>
              <a:rPr lang="en-GB" sz="2800" b="1" dirty="0" smtClean="0">
                <a:solidFill>
                  <a:schemeClr val="tx2"/>
                </a:solidFill>
              </a:rPr>
            </a:br>
            <a:r>
              <a:rPr lang="en-GB" sz="2800" b="1" dirty="0" smtClean="0">
                <a:solidFill>
                  <a:schemeClr val="tx2"/>
                </a:solidFill>
              </a:rPr>
              <a:t>Improving </a:t>
            </a:r>
            <a:r>
              <a:rPr lang="en-GB" sz="2800" b="1" dirty="0">
                <a:solidFill>
                  <a:schemeClr val="tx2"/>
                </a:solidFill>
              </a:rPr>
              <a:t>the business </a:t>
            </a:r>
            <a:r>
              <a:rPr lang="en-GB" sz="2800" b="1" dirty="0" smtClean="0">
                <a:solidFill>
                  <a:schemeClr val="tx2"/>
                </a:solidFill>
              </a:rPr>
              <a:t>environment</a:t>
            </a:r>
            <a:endParaRPr lang="en-GB" sz="2800" b="1" dirty="0">
              <a:solidFill>
                <a:schemeClr val="tx2"/>
              </a:solidFill>
            </a:endParaRPr>
          </a:p>
        </p:txBody>
      </p:sp>
      <p:sp>
        <p:nvSpPr>
          <p:cNvPr id="6" name="TextBox 11"/>
          <p:cNvSpPr txBox="1"/>
          <p:nvPr/>
        </p:nvSpPr>
        <p:spPr>
          <a:xfrm>
            <a:off x="139960" y="738759"/>
            <a:ext cx="8511058" cy="652486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ts val="1200"/>
              </a:spcBef>
              <a:spcAft>
                <a:spcPts val="1200"/>
              </a:spcAft>
            </a:pPr>
            <a:endParaRPr lang="en-US" b="1" dirty="0">
              <a:solidFill>
                <a:srgbClr val="00040C"/>
              </a:solidFill>
              <a:latin typeface="+mj-lt"/>
            </a:endParaRPr>
          </a:p>
          <a:p>
            <a:pPr marL="285750" indent="-285750">
              <a:spcBef>
                <a:spcPts val="1200"/>
              </a:spcBef>
              <a:spcAft>
                <a:spcPts val="1200"/>
              </a:spcAft>
              <a:buFont typeface="Wingdings" panose="05000000000000000000" pitchFamily="2" charset="2"/>
              <a:buChar char="Ø"/>
            </a:pPr>
            <a:r>
              <a:rPr lang="en-US" dirty="0">
                <a:solidFill>
                  <a:schemeClr val="tx2"/>
                </a:solidFill>
              </a:rPr>
              <a:t>Continue efforts to enhance the efficiency and transparency of the public administration by: making further progress on e-services; fully implementing the broad public administration reform; amending the parts of public-administration reform blocked by the Constitutional Court and swiftly implementing them.</a:t>
            </a:r>
          </a:p>
          <a:p>
            <a:pPr marL="285750" indent="-285750">
              <a:spcBef>
                <a:spcPts val="1200"/>
              </a:spcBef>
              <a:spcAft>
                <a:spcPts val="1200"/>
              </a:spcAft>
              <a:buFont typeface="Wingdings" panose="05000000000000000000" pitchFamily="2" charset="2"/>
              <a:buChar char="Ø"/>
            </a:pPr>
            <a:r>
              <a:rPr lang="en-US" dirty="0">
                <a:solidFill>
                  <a:schemeClr val="tx2"/>
                </a:solidFill>
              </a:rPr>
              <a:t>Use debt-equity swaps more frequently by forcing creditors to share the burden of firm restructuring.</a:t>
            </a:r>
          </a:p>
          <a:p>
            <a:pPr marL="285750" indent="-285750">
              <a:spcBef>
                <a:spcPts val="1200"/>
              </a:spcBef>
              <a:spcAft>
                <a:spcPts val="1200"/>
              </a:spcAft>
              <a:buFont typeface="Wingdings" panose="05000000000000000000" pitchFamily="2" charset="2"/>
              <a:buChar char="Ø"/>
            </a:pPr>
            <a:r>
              <a:rPr lang="en-GB" dirty="0">
                <a:solidFill>
                  <a:schemeClr val="tx2"/>
                </a:solidFill>
              </a:rPr>
              <a:t>Approve the competition law under discussion by Parliament.</a:t>
            </a:r>
          </a:p>
          <a:p>
            <a:pPr marL="285750" indent="-285750">
              <a:spcBef>
                <a:spcPts val="1200"/>
              </a:spcBef>
              <a:spcAft>
                <a:spcPts val="1200"/>
              </a:spcAft>
              <a:buFont typeface="Wingdings" panose="05000000000000000000" pitchFamily="2" charset="2"/>
              <a:buChar char="Ø"/>
            </a:pPr>
            <a:r>
              <a:rPr lang="en-GB" dirty="0">
                <a:solidFill>
                  <a:schemeClr val="tx2"/>
                </a:solidFill>
              </a:rPr>
              <a:t>Evaluate the effectiveness of recently introduced research and development tax credits and other fiscal incentives in terms of innovation outcomes and forgone tax receipts. </a:t>
            </a:r>
          </a:p>
          <a:p>
            <a:pPr marL="285750" indent="-285750">
              <a:spcBef>
                <a:spcPts val="1200"/>
              </a:spcBef>
              <a:spcAft>
                <a:spcPts val="1200"/>
              </a:spcAft>
              <a:buFont typeface="Wingdings" panose="05000000000000000000" pitchFamily="2" charset="2"/>
              <a:buChar char="Ø"/>
            </a:pPr>
            <a:r>
              <a:rPr lang="en-GB" dirty="0">
                <a:solidFill>
                  <a:schemeClr val="tx2"/>
                </a:solidFill>
              </a:rPr>
              <a:t>Foster the development of the venture capital industry by leveraging private funds and expertise.</a:t>
            </a:r>
            <a:endParaRPr lang="en-US" dirty="0">
              <a:solidFill>
                <a:schemeClr val="tx2"/>
              </a:solidFill>
            </a:endParaRPr>
          </a:p>
          <a:p>
            <a:pPr>
              <a:spcBef>
                <a:spcPts val="1200"/>
              </a:spcBef>
              <a:spcAft>
                <a:spcPts val="1200"/>
              </a:spcAft>
            </a:pPr>
            <a:r>
              <a:rPr lang="en-US" b="1" dirty="0">
                <a:solidFill>
                  <a:srgbClr val="00040C"/>
                </a:solidFill>
                <a:latin typeface="+mj-lt"/>
              </a:rPr>
              <a:t>	</a:t>
            </a:r>
            <a:r>
              <a:rPr lang="en-US" dirty="0">
                <a:solidFill>
                  <a:srgbClr val="00040C"/>
                </a:solidFill>
                <a:latin typeface="+mj-lt"/>
              </a:rPr>
              <a:t>           </a:t>
            </a:r>
            <a:r>
              <a:rPr lang="en-US" dirty="0">
                <a:solidFill>
                  <a:schemeClr val="tx2"/>
                </a:solidFill>
              </a:rPr>
              <a:t>More in </a:t>
            </a:r>
            <a:r>
              <a:rPr lang="en-US" b="1" dirty="0">
                <a:solidFill>
                  <a:schemeClr val="tx2"/>
                </a:solidFill>
              </a:rPr>
              <a:t>Chapter 1 of the Economic Survey</a:t>
            </a:r>
          </a:p>
          <a:p>
            <a:pPr marL="342900" indent="-342900">
              <a:spcAft>
                <a:spcPts val="1200"/>
              </a:spcAft>
              <a:buFont typeface="Courier New" panose="02070309020205020404" pitchFamily="49" charset="0"/>
              <a:buChar char="o"/>
            </a:pPr>
            <a:endParaRPr lang="en-US" dirty="0">
              <a:solidFill>
                <a:srgbClr val="00040C"/>
              </a:solidFill>
              <a:latin typeface="+mj-lt"/>
            </a:endParaRPr>
          </a:p>
        </p:txBody>
      </p:sp>
    </p:spTree>
    <p:extLst>
      <p:ext uri="{BB962C8B-B14F-4D97-AF65-F5344CB8AC3E}">
        <p14:creationId xmlns:p14="http://schemas.microsoft.com/office/powerpoint/2010/main" xmlns="" val="1345422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nvPr>
        </p:nvSpPr>
        <p:spPr>
          <a:xfrm>
            <a:off x="8640000" y="6411600"/>
            <a:ext cx="342000" cy="244800"/>
          </a:xfrm>
          <a:prstGeom prst="rect">
            <a:avLst/>
          </a:prstGeom>
        </p:spPr>
        <p:txBody>
          <a:bodyPr/>
          <a:lstStyle/>
          <a:p>
            <a:fld id="{ECC21D3F-8F1A-49C5-AD48-E60BC70EEBCB}" type="slidenum">
              <a:rPr lang="en-GB" smtClean="0"/>
              <a:pPr/>
              <a:t>25</a:t>
            </a:fld>
            <a:endParaRPr lang="en-GB"/>
          </a:p>
        </p:txBody>
      </p:sp>
      <p:sp>
        <p:nvSpPr>
          <p:cNvPr id="2" name="Title 1"/>
          <p:cNvSpPr>
            <a:spLocks noGrp="1"/>
          </p:cNvSpPr>
          <p:nvPr>
            <p:ph type="title"/>
          </p:nvPr>
        </p:nvSpPr>
        <p:spPr>
          <a:xfrm>
            <a:off x="0" y="2780928"/>
            <a:ext cx="9144000" cy="1022400"/>
          </a:xfrm>
        </p:spPr>
        <p:txBody>
          <a:bodyPr/>
          <a:lstStyle/>
          <a:p>
            <a:pPr algn="ctr"/>
            <a:r>
              <a:rPr lang="en-US" sz="3600" b="1" dirty="0">
                <a:solidFill>
                  <a:schemeClr val="tx2"/>
                </a:solidFill>
              </a:rPr>
              <a:t>Second challenge: </a:t>
            </a:r>
            <a:r>
              <a:rPr lang="en-US" sz="3600" b="1" dirty="0" smtClean="0">
                <a:solidFill>
                  <a:schemeClr val="tx2"/>
                </a:solidFill>
              </a:rPr>
              <a:t/>
            </a:r>
            <a:br>
              <a:rPr lang="en-US" sz="3600" b="1" dirty="0" smtClean="0">
                <a:solidFill>
                  <a:schemeClr val="tx2"/>
                </a:solidFill>
              </a:rPr>
            </a:br>
            <a:r>
              <a:rPr lang="en-US" sz="3600" b="1" dirty="0" smtClean="0">
                <a:solidFill>
                  <a:schemeClr val="tx2"/>
                </a:solidFill>
              </a:rPr>
              <a:t>Improving </a:t>
            </a:r>
            <a:r>
              <a:rPr lang="en-US" sz="3600" b="1" dirty="0">
                <a:solidFill>
                  <a:schemeClr val="tx2"/>
                </a:solidFill>
              </a:rPr>
              <a:t>skills</a:t>
            </a:r>
            <a:endParaRPr lang="es-ES_tradnl" sz="3600" b="1" dirty="0">
              <a:solidFill>
                <a:schemeClr val="tx2"/>
              </a:solidFill>
            </a:endParaRPr>
          </a:p>
        </p:txBody>
      </p:sp>
    </p:spTree>
    <p:extLst>
      <p:ext uri="{BB962C8B-B14F-4D97-AF65-F5344CB8AC3E}">
        <p14:creationId xmlns:p14="http://schemas.microsoft.com/office/powerpoint/2010/main" xmlns="" val="5112708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0648"/>
            <a:ext cx="8172400" cy="1022400"/>
          </a:xfrm>
        </p:spPr>
        <p:txBody>
          <a:bodyPr/>
          <a:lstStyle/>
          <a:p>
            <a:pPr algn="ctr"/>
            <a:r>
              <a:rPr lang="en-US" sz="2800" b="1" dirty="0">
                <a:solidFill>
                  <a:schemeClr val="tx2"/>
                </a:solidFill>
              </a:rPr>
              <a:t>Unemployment has fallen but remains high</a:t>
            </a:r>
            <a:endParaRPr lang="en-GB" sz="2800" b="1" dirty="0">
              <a:solidFill>
                <a:schemeClr val="tx2"/>
              </a:solidFill>
            </a:endParaRPr>
          </a:p>
        </p:txBody>
      </p:sp>
      <p:sp>
        <p:nvSpPr>
          <p:cNvPr id="5" name="Rectangle 4"/>
          <p:cNvSpPr/>
          <p:nvPr/>
        </p:nvSpPr>
        <p:spPr>
          <a:xfrm>
            <a:off x="611560" y="5940214"/>
            <a:ext cx="7560840" cy="307777"/>
          </a:xfrm>
          <a:prstGeom prst="rect">
            <a:avLst/>
          </a:prstGeom>
        </p:spPr>
        <p:txBody>
          <a:bodyPr wrap="square">
            <a:spAutoFit/>
          </a:bodyPr>
          <a:lstStyle/>
          <a:p>
            <a:pPr>
              <a:spcBef>
                <a:spcPts val="1200"/>
              </a:spcBef>
              <a:spcAft>
                <a:spcPts val="1200"/>
              </a:spcAft>
              <a:tabLst>
                <a:tab pos="539750" algn="l"/>
                <a:tab pos="756285" algn="l"/>
                <a:tab pos="972185" algn="l"/>
              </a:tabLst>
            </a:pPr>
            <a:r>
              <a:rPr lang="en-US" sz="1400" b="1" dirty="0" smtClean="0">
                <a:latin typeface="Arial Narrow" panose="020B0606020202030204" pitchFamily="34" charset="0"/>
                <a:ea typeface="SimSun" panose="02010600030101010101" pitchFamily="2" charset="-122"/>
              </a:rPr>
              <a:t>Source</a:t>
            </a:r>
            <a:r>
              <a:rPr lang="en-US" sz="1400" dirty="0">
                <a:latin typeface="Arial Narrow" panose="020B0606020202030204" pitchFamily="34" charset="0"/>
                <a:ea typeface="SimSun" panose="02010600030101010101" pitchFamily="2" charset="-122"/>
              </a:rPr>
              <a:t>: OECD, LFS database, Employment and unemployment (LFS</a:t>
            </a:r>
            <a:r>
              <a:rPr lang="en-US" sz="1400" dirty="0" smtClean="0">
                <a:latin typeface="Arial Narrow" panose="020B0606020202030204" pitchFamily="34" charset="0"/>
                <a:ea typeface="SimSun" panose="02010600030101010101" pitchFamily="2" charset="-122"/>
              </a:rPr>
              <a:t>)</a:t>
            </a:r>
            <a:endParaRPr lang="en-US" sz="1400" dirty="0">
              <a:latin typeface="Arial Narrow" panose="020B0606020202030204" pitchFamily="34" charset="0"/>
              <a:ea typeface="SimSun" panose="02010600030101010101" pitchFamily="2" charset="-122"/>
            </a:endParaRPr>
          </a:p>
        </p:txBody>
      </p:sp>
      <p:sp>
        <p:nvSpPr>
          <p:cNvPr id="7" name="Rectangle 6"/>
          <p:cNvSpPr/>
          <p:nvPr/>
        </p:nvSpPr>
        <p:spPr>
          <a:xfrm>
            <a:off x="630949" y="1492186"/>
            <a:ext cx="1686680" cy="307777"/>
          </a:xfrm>
          <a:prstGeom prst="rect">
            <a:avLst/>
          </a:prstGeom>
        </p:spPr>
        <p:txBody>
          <a:bodyPr wrap="none">
            <a:spAutoFit/>
          </a:bodyPr>
          <a:lstStyle/>
          <a:p>
            <a:r>
              <a:rPr lang="en-GB" sz="1400" dirty="0" smtClean="0">
                <a:solidFill>
                  <a:schemeClr val="bg2">
                    <a:lumMod val="10000"/>
                  </a:schemeClr>
                </a:solidFill>
                <a:latin typeface="Arial Narrow" panose="020B0606020202030204" pitchFamily="34" charset="0"/>
              </a:rPr>
              <a:t>Unemployment rate, </a:t>
            </a:r>
            <a:r>
              <a:rPr lang="en-GB" sz="1400" dirty="0">
                <a:solidFill>
                  <a:schemeClr val="bg2">
                    <a:lumMod val="10000"/>
                  </a:schemeClr>
                </a:solidFill>
                <a:latin typeface="Arial Narrow" panose="020B0606020202030204" pitchFamily="34" charset="0"/>
              </a:rPr>
              <a:t>%</a:t>
            </a:r>
          </a:p>
        </p:txBody>
      </p:sp>
      <p:sp>
        <p:nvSpPr>
          <p:cNvPr id="8" name="Rectangle 7"/>
          <p:cNvSpPr/>
          <p:nvPr/>
        </p:nvSpPr>
        <p:spPr>
          <a:xfrm>
            <a:off x="6444208" y="1492196"/>
            <a:ext cx="2149252" cy="307767"/>
          </a:xfrm>
          <a:prstGeom prst="rect">
            <a:avLst/>
          </a:prstGeom>
        </p:spPr>
        <p:txBody>
          <a:bodyPr wrap="non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1400" dirty="0">
                <a:solidFill>
                  <a:schemeClr val="bg2">
                    <a:lumMod val="10000"/>
                  </a:schemeClr>
                </a:solidFill>
                <a:latin typeface="Arial Narrow" panose="020B0606020202030204" pitchFamily="34" charset="0"/>
              </a:rPr>
              <a:t>Youth unemployment rate, %</a:t>
            </a:r>
          </a:p>
        </p:txBody>
      </p:sp>
      <p:graphicFrame>
        <p:nvGraphicFramePr>
          <p:cNvPr id="10" name="Chart 9"/>
          <p:cNvGraphicFramePr>
            <a:graphicFrameLocks/>
          </p:cNvGraphicFramePr>
          <p:nvPr>
            <p:extLst>
              <p:ext uri="{D42A27DB-BD31-4B8C-83A1-F6EECF244321}">
                <p14:modId xmlns:p14="http://schemas.microsoft.com/office/powerpoint/2010/main" xmlns="" val="2778393901"/>
              </p:ext>
            </p:extLst>
          </p:nvPr>
        </p:nvGraphicFramePr>
        <p:xfrm>
          <a:off x="683568" y="1492196"/>
          <a:ext cx="7704855" cy="444801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670020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0648"/>
            <a:ext cx="8172400" cy="1022400"/>
          </a:xfrm>
        </p:spPr>
        <p:txBody>
          <a:bodyPr/>
          <a:lstStyle/>
          <a:p>
            <a:pPr algn="ctr"/>
            <a:r>
              <a:rPr lang="en-US" sz="2800" b="1" dirty="0">
                <a:solidFill>
                  <a:schemeClr val="tx2"/>
                </a:solidFill>
              </a:rPr>
              <a:t>Skills </a:t>
            </a:r>
            <a:r>
              <a:rPr lang="en-US" sz="2800" b="1" dirty="0" smtClean="0">
                <a:solidFill>
                  <a:schemeClr val="tx2"/>
                </a:solidFill>
              </a:rPr>
              <a:t>are low</a:t>
            </a:r>
            <a:endParaRPr lang="en-GB" sz="2800" b="1" dirty="0">
              <a:solidFill>
                <a:schemeClr val="tx2"/>
              </a:solidFill>
            </a:endParaRPr>
          </a:p>
        </p:txBody>
      </p:sp>
      <p:sp>
        <p:nvSpPr>
          <p:cNvPr id="3" name="Rectangle 2"/>
          <p:cNvSpPr>
            <a:spLocks noChangeArrowheads="1"/>
          </p:cNvSpPr>
          <p:nvPr/>
        </p:nvSpPr>
        <p:spPr bwMode="auto">
          <a:xfrm>
            <a:off x="614489" y="1500172"/>
            <a:ext cx="2083263"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1pPr>
            <a:lvl2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2pPr>
            <a:lvl3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3pPr>
            <a:lvl4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4pPr>
            <a:lvl5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5pPr>
            <a:lvl6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6pPr>
            <a:lvl7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7pPr>
            <a:lvl8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8pPr>
            <a:lvl9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539750" algn="l"/>
                <a:tab pos="755650" algn="l"/>
                <a:tab pos="971550" algn="l"/>
              </a:tabLst>
            </a:pPr>
            <a:r>
              <a:rPr lang="en-GB" altLang="zh-CN" sz="1400" dirty="0">
                <a:solidFill>
                  <a:schemeClr val="bg2">
                    <a:lumMod val="10000"/>
                  </a:schemeClr>
                </a:solidFill>
                <a:latin typeface="Arial Narrow" panose="020B0606020202030204" pitchFamily="34" charset="0"/>
                <a:cs typeface="+mn-cs"/>
              </a:rPr>
              <a:t>Average literacy score-points</a:t>
            </a:r>
          </a:p>
        </p:txBody>
      </p:sp>
      <p:sp>
        <p:nvSpPr>
          <p:cNvPr id="4" name="Rectangle 3"/>
          <p:cNvSpPr>
            <a:spLocks noChangeArrowheads="1"/>
          </p:cNvSpPr>
          <p:nvPr/>
        </p:nvSpPr>
        <p:spPr bwMode="auto">
          <a:xfrm>
            <a:off x="539552" y="6145559"/>
            <a:ext cx="8784976"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1pPr>
            <a:lvl2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2pPr>
            <a:lvl3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3pPr>
            <a:lvl4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4pPr>
            <a:lvl5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5pPr>
            <a:lvl6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6pPr>
            <a:lvl7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7pPr>
            <a:lvl8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8pPr>
            <a:lvl9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539750" algn="l"/>
                <a:tab pos="755650" algn="l"/>
                <a:tab pos="971550" algn="l"/>
              </a:tabLst>
            </a:pPr>
            <a:r>
              <a:rPr kumimoji="0" lang="en-GB" altLang="zh-CN" sz="1400" b="1" i="0" u="none" strike="noStrike" cap="none" normalizeH="0" baseline="0" dirty="0">
                <a:ln>
                  <a:noFill/>
                </a:ln>
                <a:solidFill>
                  <a:schemeClr val="tx1"/>
                </a:solidFill>
                <a:effectLst/>
                <a:latin typeface="Arial Narrow" panose="020B0606020202030204" pitchFamily="34" charset="0"/>
                <a:ea typeface="Times New Roman" pitchFamily="18" charset="0"/>
              </a:rPr>
              <a:t>Source</a:t>
            </a:r>
            <a:r>
              <a:rPr kumimoji="0" lang="en-GB" altLang="zh-CN" sz="1400" b="0" i="0" u="none" strike="noStrike" cap="none" normalizeH="0" baseline="0" dirty="0">
                <a:ln>
                  <a:noFill/>
                </a:ln>
                <a:solidFill>
                  <a:schemeClr val="tx1"/>
                </a:solidFill>
                <a:effectLst/>
                <a:latin typeface="Arial Narrow" panose="020B0606020202030204" pitchFamily="34" charset="0"/>
                <a:ea typeface="Times New Roman" pitchFamily="18" charset="0"/>
              </a:rPr>
              <a:t>: OECD Secretariat calculations using Survey of Adults Skills (PIAAC) 2012.</a:t>
            </a:r>
            <a:endParaRPr kumimoji="0" lang="en-GB" altLang="zh-CN" sz="1400" b="0" i="0" u="none" strike="noStrike" cap="none" normalizeH="0" baseline="0" dirty="0">
              <a:ln>
                <a:noFill/>
              </a:ln>
              <a:solidFill>
                <a:schemeClr val="tx1"/>
              </a:solidFill>
              <a:effectLst/>
              <a:latin typeface="Arial Narrow" panose="020B0606020202030204" pitchFamily="34" charset="0"/>
            </a:endParaRPr>
          </a:p>
        </p:txBody>
      </p:sp>
      <p:graphicFrame>
        <p:nvGraphicFramePr>
          <p:cNvPr id="7" name="Chart 6"/>
          <p:cNvGraphicFramePr>
            <a:graphicFrameLocks/>
          </p:cNvGraphicFramePr>
          <p:nvPr>
            <p:extLst>
              <p:ext uri="{D42A27DB-BD31-4B8C-83A1-F6EECF244321}">
                <p14:modId xmlns:p14="http://schemas.microsoft.com/office/powerpoint/2010/main" xmlns="" val="4086076953"/>
              </p:ext>
            </p:extLst>
          </p:nvPr>
        </p:nvGraphicFramePr>
        <p:xfrm>
          <a:off x="539552" y="1671656"/>
          <a:ext cx="7653563" cy="4473903"/>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a:spLocks noChangeArrowheads="1"/>
          </p:cNvSpPr>
          <p:nvPr/>
        </p:nvSpPr>
        <p:spPr bwMode="auto">
          <a:xfrm>
            <a:off x="6156176" y="1521658"/>
            <a:ext cx="2083263"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tab pos="539750" algn="l"/>
                <a:tab pos="755650" algn="l"/>
                <a:tab pos="971550" algn="l"/>
              </a:tabLst>
            </a:pPr>
            <a:r>
              <a:rPr lang="en-GB" altLang="zh-CN" sz="1400" dirty="0">
                <a:solidFill>
                  <a:schemeClr val="bg2">
                    <a:lumMod val="10000"/>
                  </a:schemeClr>
                </a:solidFill>
                <a:latin typeface="Arial Narrow" panose="020B0606020202030204" pitchFamily="34" charset="0"/>
                <a:cs typeface="+mn-cs"/>
              </a:rPr>
              <a:t>Average literacy score-points</a:t>
            </a:r>
          </a:p>
        </p:txBody>
      </p:sp>
    </p:spTree>
    <p:extLst>
      <p:ext uri="{BB962C8B-B14F-4D97-AF65-F5344CB8AC3E}">
        <p14:creationId xmlns:p14="http://schemas.microsoft.com/office/powerpoint/2010/main" xmlns="" val="35196532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0648"/>
            <a:ext cx="8172400" cy="1022400"/>
          </a:xfrm>
        </p:spPr>
        <p:txBody>
          <a:bodyPr/>
          <a:lstStyle/>
          <a:p>
            <a:pPr algn="ctr"/>
            <a:r>
              <a:rPr lang="en-US" sz="2800" b="1" dirty="0">
                <a:solidFill>
                  <a:schemeClr val="tx2"/>
                </a:solidFill>
              </a:rPr>
              <a:t>Skill </a:t>
            </a:r>
            <a:r>
              <a:rPr lang="en-US" sz="2800" b="1" dirty="0" smtClean="0">
                <a:solidFill>
                  <a:schemeClr val="tx2"/>
                </a:solidFill>
              </a:rPr>
              <a:t>mismatches are </a:t>
            </a:r>
            <a:r>
              <a:rPr lang="en-US" sz="2800" b="1" dirty="0">
                <a:solidFill>
                  <a:schemeClr val="tx2"/>
                </a:solidFill>
              </a:rPr>
              <a:t>high</a:t>
            </a:r>
            <a:endParaRPr lang="en-GB" sz="2800" b="1" dirty="0">
              <a:solidFill>
                <a:schemeClr val="tx2"/>
              </a:solidFill>
            </a:endParaRPr>
          </a:p>
        </p:txBody>
      </p:sp>
      <p:sp>
        <p:nvSpPr>
          <p:cNvPr id="4" name="Rectangle 3"/>
          <p:cNvSpPr>
            <a:spLocks noChangeArrowheads="1"/>
          </p:cNvSpPr>
          <p:nvPr/>
        </p:nvSpPr>
        <p:spPr bwMode="auto">
          <a:xfrm>
            <a:off x="611560" y="6001543"/>
            <a:ext cx="3316870"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1pPr>
            <a:lvl2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2pPr>
            <a:lvl3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3pPr>
            <a:lvl4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4pPr>
            <a:lvl5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5pPr>
            <a:lvl6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6pPr>
            <a:lvl7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7pPr>
            <a:lvl8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8pPr>
            <a:lvl9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539750" algn="l"/>
                <a:tab pos="755650" algn="l"/>
                <a:tab pos="971550" algn="l"/>
              </a:tabLst>
            </a:pPr>
            <a:r>
              <a:rPr kumimoji="0" lang="en-GB" altLang="zh-CN" sz="1400" b="1" i="1" u="none" strike="noStrike" cap="none" normalizeH="0" baseline="0" dirty="0">
                <a:ln>
                  <a:noFill/>
                </a:ln>
                <a:solidFill>
                  <a:schemeClr val="tx1"/>
                </a:solidFill>
                <a:effectLst/>
                <a:latin typeface="Arial Narrow" panose="020B0606020202030204" pitchFamily="34" charset="0"/>
                <a:ea typeface="Times New Roman" pitchFamily="18" charset="0"/>
              </a:rPr>
              <a:t>Source</a:t>
            </a:r>
            <a:r>
              <a:rPr kumimoji="0" lang="en-GB" altLang="zh-CN" sz="1400" b="0" i="0" u="none" strike="noStrike" cap="none" normalizeH="0" baseline="0" dirty="0">
                <a:ln>
                  <a:noFill/>
                </a:ln>
                <a:solidFill>
                  <a:schemeClr val="tx1"/>
                </a:solidFill>
                <a:effectLst/>
                <a:latin typeface="Arial Narrow" panose="020B0606020202030204" pitchFamily="34" charset="0"/>
                <a:ea typeface="Times New Roman" pitchFamily="18" charset="0"/>
              </a:rPr>
              <a:t>: Survey of Adults Skills (PIAAC) (2012).</a:t>
            </a:r>
            <a:r>
              <a:rPr kumimoji="0" lang="en-GB" altLang="zh-CN" sz="1400" b="0" i="0" u="none" strike="noStrike" cap="none" normalizeH="0" baseline="0" dirty="0">
                <a:ln>
                  <a:noFill/>
                </a:ln>
                <a:solidFill>
                  <a:schemeClr val="tx1"/>
                </a:solidFill>
                <a:effectLst/>
                <a:latin typeface="Arial Narrow" panose="020B0606020202030204" pitchFamily="34" charset="0"/>
              </a:rPr>
              <a:t> </a:t>
            </a:r>
          </a:p>
        </p:txBody>
      </p:sp>
      <p:graphicFrame>
        <p:nvGraphicFramePr>
          <p:cNvPr id="6" name="Chart 5"/>
          <p:cNvGraphicFramePr>
            <a:graphicFrameLocks/>
          </p:cNvGraphicFramePr>
          <p:nvPr>
            <p:extLst>
              <p:ext uri="{D42A27DB-BD31-4B8C-83A1-F6EECF244321}">
                <p14:modId xmlns:p14="http://schemas.microsoft.com/office/powerpoint/2010/main" xmlns="" val="4024745398"/>
              </p:ext>
            </p:extLst>
          </p:nvPr>
        </p:nvGraphicFramePr>
        <p:xfrm>
          <a:off x="611560" y="1340767"/>
          <a:ext cx="7848872" cy="46607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7487622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p:cNvGraphicFramePr>
          <p:nvPr>
            <p:extLst>
              <p:ext uri="{D42A27DB-BD31-4B8C-83A1-F6EECF244321}">
                <p14:modId xmlns:p14="http://schemas.microsoft.com/office/powerpoint/2010/main" xmlns="" val="217492560"/>
              </p:ext>
            </p:extLst>
          </p:nvPr>
        </p:nvGraphicFramePr>
        <p:xfrm>
          <a:off x="649959" y="1412775"/>
          <a:ext cx="7882481" cy="4372743"/>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827584" y="260648"/>
            <a:ext cx="8316416" cy="1022400"/>
          </a:xfrm>
        </p:spPr>
        <p:txBody>
          <a:bodyPr/>
          <a:lstStyle/>
          <a:p>
            <a:pPr algn="ctr"/>
            <a:r>
              <a:rPr lang="en-US" sz="2800" b="1" dirty="0">
                <a:solidFill>
                  <a:schemeClr val="tx2"/>
                </a:solidFill>
              </a:rPr>
              <a:t>Spending on job-search and training policies can be increased</a:t>
            </a:r>
          </a:p>
        </p:txBody>
      </p:sp>
      <p:sp>
        <p:nvSpPr>
          <p:cNvPr id="5" name="Rectangle 4"/>
          <p:cNvSpPr/>
          <p:nvPr/>
        </p:nvSpPr>
        <p:spPr>
          <a:xfrm>
            <a:off x="649959" y="5785519"/>
            <a:ext cx="7954489" cy="307777"/>
          </a:xfrm>
          <a:prstGeom prst="rect">
            <a:avLst/>
          </a:prstGeom>
        </p:spPr>
        <p:txBody>
          <a:bodyPr wrap="square">
            <a:spAutoFit/>
          </a:bodyPr>
          <a:lstStyle/>
          <a:p>
            <a:pPr>
              <a:spcBef>
                <a:spcPts val="1200"/>
              </a:spcBef>
              <a:spcAft>
                <a:spcPts val="1200"/>
              </a:spcAft>
              <a:tabLst>
                <a:tab pos="539750" algn="l"/>
                <a:tab pos="756285" algn="l"/>
                <a:tab pos="972185" algn="l"/>
              </a:tabLst>
            </a:pPr>
            <a:r>
              <a:rPr lang="es-ES_tradnl" sz="1400" dirty="0">
                <a:latin typeface="Arial Narrow" panose="020B0606020202030204" pitchFamily="34" charset="0"/>
                <a:ea typeface="SimSun" panose="02010600030101010101" pitchFamily="2" charset="-122"/>
              </a:rPr>
              <a:t> </a:t>
            </a:r>
            <a:r>
              <a:rPr lang="es-ES_tradnl" sz="1400" b="1" i="1" dirty="0" err="1">
                <a:latin typeface="Arial Narrow" panose="020B0606020202030204" pitchFamily="34" charset="0"/>
                <a:ea typeface="SimSun" panose="02010600030101010101" pitchFamily="2" charset="-122"/>
              </a:rPr>
              <a:t>Source</a:t>
            </a:r>
            <a:r>
              <a:rPr lang="es-ES_tradnl" sz="1400" dirty="0">
                <a:latin typeface="Arial Narrow" panose="020B0606020202030204" pitchFamily="34" charset="0"/>
                <a:ea typeface="SimSun" panose="02010600030101010101" pitchFamily="2" charset="-122"/>
              </a:rPr>
              <a:t>: </a:t>
            </a:r>
            <a:r>
              <a:rPr lang="en-US" sz="1400" dirty="0">
                <a:latin typeface="Arial Narrow" panose="020B0606020202030204" pitchFamily="34" charset="0"/>
                <a:ea typeface="SimSun" panose="02010600030101010101" pitchFamily="2" charset="-122"/>
              </a:rPr>
              <a:t>OECD (2016c), OECD Employment and </a:t>
            </a:r>
            <a:r>
              <a:rPr lang="en-US" sz="1400" dirty="0" err="1">
                <a:latin typeface="Arial Narrow" panose="020B0606020202030204" pitchFamily="34" charset="0"/>
                <a:ea typeface="SimSun" panose="02010600030101010101" pitchFamily="2" charset="-122"/>
              </a:rPr>
              <a:t>Labour</a:t>
            </a:r>
            <a:r>
              <a:rPr lang="en-US" sz="1400" dirty="0">
                <a:latin typeface="Arial Narrow" panose="020B0606020202030204" pitchFamily="34" charset="0"/>
                <a:ea typeface="SimSun" panose="02010600030101010101" pitchFamily="2" charset="-122"/>
              </a:rPr>
              <a:t> Market Statistics</a:t>
            </a:r>
            <a:r>
              <a:rPr lang="en-GB" sz="1400" dirty="0">
                <a:latin typeface="Arial Narrow" panose="020B0606020202030204" pitchFamily="34" charset="0"/>
                <a:ea typeface="SimSun" panose="02010600030101010101" pitchFamily="2" charset="-122"/>
              </a:rPr>
              <a:t>. </a:t>
            </a:r>
            <a:endParaRPr lang="en-GB" sz="1400" dirty="0">
              <a:effectLst/>
              <a:latin typeface="Arial Narrow" panose="020B0606020202030204" pitchFamily="34" charset="0"/>
              <a:ea typeface="SimSun" panose="02010600030101010101" pitchFamily="2" charset="-122"/>
            </a:endParaRPr>
          </a:p>
        </p:txBody>
      </p:sp>
      <p:sp>
        <p:nvSpPr>
          <p:cNvPr id="4" name="Rectangle 2"/>
          <p:cNvSpPr>
            <a:spLocks noChangeArrowheads="1"/>
          </p:cNvSpPr>
          <p:nvPr/>
        </p:nvSpPr>
        <p:spPr bwMode="auto">
          <a:xfrm>
            <a:off x="539552" y="1363713"/>
            <a:ext cx="840295"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1pPr>
            <a:lvl2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2pPr>
            <a:lvl3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3pPr>
            <a:lvl4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4pPr>
            <a:lvl5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5pPr>
            <a:lvl6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6pPr>
            <a:lvl7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7pPr>
            <a:lvl8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8pPr>
            <a:lvl9pPr fontAlgn="base">
              <a:spcBef>
                <a:spcPct val="0"/>
              </a:spcBef>
              <a:spcAft>
                <a:spcPct val="0"/>
              </a:spcAft>
              <a:tabLst>
                <a:tab pos="539750" algn="l"/>
                <a:tab pos="755650" algn="l"/>
                <a:tab pos="971550" algn="l"/>
              </a:tabLst>
              <a:defRPr>
                <a:solidFill>
                  <a:schemeClr val="tx1"/>
                </a:solidFill>
                <a:latin typeface="Arial" pitchFamily="34" charset="0"/>
                <a:cs typeface="Arial"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539750" algn="l"/>
                <a:tab pos="755650" algn="l"/>
                <a:tab pos="971550" algn="l"/>
              </a:tabLst>
            </a:pPr>
            <a:r>
              <a:rPr lang="en-GB" altLang="zh-CN" sz="1400" dirty="0">
                <a:solidFill>
                  <a:schemeClr val="bg2">
                    <a:lumMod val="10000"/>
                  </a:schemeClr>
                </a:solidFill>
                <a:latin typeface="Arial Narrow" panose="020B0606020202030204" pitchFamily="34" charset="0"/>
                <a:cs typeface="+mn-cs"/>
              </a:rPr>
              <a:t>% of GDP</a:t>
            </a:r>
          </a:p>
        </p:txBody>
      </p:sp>
      <p:sp>
        <p:nvSpPr>
          <p:cNvPr id="6" name="TextBox 5"/>
          <p:cNvSpPr txBox="1"/>
          <p:nvPr/>
        </p:nvSpPr>
        <p:spPr>
          <a:xfrm>
            <a:off x="2732915" y="1363713"/>
            <a:ext cx="4176464" cy="369332"/>
          </a:xfrm>
          <a:prstGeom prst="rect">
            <a:avLst/>
          </a:prstGeom>
          <a:noFill/>
        </p:spPr>
        <p:txBody>
          <a:bodyPr wrap="square" rtlCol="0">
            <a:spAutoFit/>
          </a:bodyPr>
          <a:lstStyle/>
          <a:p>
            <a:pPr algn="ctr"/>
            <a:r>
              <a:rPr lang="en-GB" altLang="zh-CN" dirty="0">
                <a:solidFill>
                  <a:schemeClr val="bg2">
                    <a:lumMod val="10000"/>
                  </a:schemeClr>
                </a:solidFill>
                <a:latin typeface="Arial Narrow" panose="020B0606020202030204" pitchFamily="34" charset="0"/>
              </a:rPr>
              <a:t>Spending on active labour market policies</a:t>
            </a:r>
            <a:endParaRPr lang="en-GB" dirty="0"/>
          </a:p>
        </p:txBody>
      </p:sp>
    </p:spTree>
    <p:extLst>
      <p:ext uri="{BB962C8B-B14F-4D97-AF65-F5344CB8AC3E}">
        <p14:creationId xmlns:p14="http://schemas.microsoft.com/office/powerpoint/2010/main" xmlns="" val="26957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0648"/>
            <a:ext cx="8316416" cy="1022400"/>
          </a:xfrm>
        </p:spPr>
        <p:txBody>
          <a:bodyPr/>
          <a:lstStyle/>
          <a:p>
            <a:pPr algn="ctr"/>
            <a:r>
              <a:rPr lang="en-US" sz="2800" b="1" dirty="0">
                <a:solidFill>
                  <a:schemeClr val="tx2"/>
                </a:solidFill>
              </a:rPr>
              <a:t>The economy is finally recovering after </a:t>
            </a:r>
            <a:br>
              <a:rPr lang="en-US" sz="2800" b="1" dirty="0">
                <a:solidFill>
                  <a:schemeClr val="tx2"/>
                </a:solidFill>
              </a:rPr>
            </a:br>
            <a:r>
              <a:rPr lang="en-US" sz="2800" b="1" dirty="0">
                <a:solidFill>
                  <a:schemeClr val="tx2"/>
                </a:solidFill>
              </a:rPr>
              <a:t>a deep and long recession</a:t>
            </a:r>
            <a:endParaRPr lang="en-GB" sz="2800" b="1" dirty="0">
              <a:solidFill>
                <a:schemeClr val="tx2"/>
              </a:solidFill>
            </a:endParaRPr>
          </a:p>
        </p:txBody>
      </p:sp>
      <p:sp>
        <p:nvSpPr>
          <p:cNvPr id="6" name="TextBox 5"/>
          <p:cNvSpPr txBox="1"/>
          <p:nvPr/>
        </p:nvSpPr>
        <p:spPr>
          <a:xfrm>
            <a:off x="669901" y="5964614"/>
            <a:ext cx="6998443" cy="523220"/>
          </a:xfrm>
          <a:prstGeom prst="rect">
            <a:avLst/>
          </a:prstGeom>
          <a:noFill/>
        </p:spPr>
        <p:txBody>
          <a:bodyPr wrap="square" rtlCol="0">
            <a:spAutoFit/>
          </a:bodyPr>
          <a:lstStyle/>
          <a:p>
            <a:r>
              <a:rPr lang="en-US" sz="1400" b="1" i="1" dirty="0">
                <a:latin typeface="Arial Narrow" panose="020B0606020202030204" pitchFamily="34" charset="0"/>
              </a:rPr>
              <a:t>Source</a:t>
            </a:r>
            <a:r>
              <a:rPr lang="en-US" sz="1400" dirty="0">
                <a:latin typeface="Arial Narrow" panose="020B0606020202030204" pitchFamily="34" charset="0"/>
              </a:rPr>
              <a:t>: OECD Economic Outlook 100 Database, projections revised as of 20 January 2017</a:t>
            </a:r>
          </a:p>
          <a:p>
            <a:pPr marL="108000" indent="-108000">
              <a:buFont typeface="+mj-lt"/>
              <a:buAutoNum type="arabicPeriod"/>
            </a:pPr>
            <a:endParaRPr lang="en-US" sz="1400" dirty="0">
              <a:latin typeface="Arial Narrow" panose="020B0606020202030204" pitchFamily="34" charset="0"/>
            </a:endParaRPr>
          </a:p>
        </p:txBody>
      </p:sp>
      <p:sp>
        <p:nvSpPr>
          <p:cNvPr id="15" name="TextBox 4"/>
          <p:cNvSpPr txBox="1"/>
          <p:nvPr/>
        </p:nvSpPr>
        <p:spPr>
          <a:xfrm>
            <a:off x="733045" y="1412775"/>
            <a:ext cx="2404476" cy="24305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GB" sz="1400" dirty="0">
                <a:solidFill>
                  <a:schemeClr val="bg2">
                    <a:lumMod val="10000"/>
                  </a:schemeClr>
                </a:solidFill>
                <a:latin typeface="Arial Narrow" panose="020B0606020202030204" pitchFamily="34" charset="0"/>
              </a:rPr>
              <a:t>GDP growth, annual % change</a:t>
            </a:r>
          </a:p>
        </p:txBody>
      </p:sp>
      <p:sp>
        <p:nvSpPr>
          <p:cNvPr id="16" name="TextBox 5"/>
          <p:cNvSpPr txBox="1"/>
          <p:nvPr/>
        </p:nvSpPr>
        <p:spPr>
          <a:xfrm>
            <a:off x="5794919" y="1412776"/>
            <a:ext cx="2397673" cy="24305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r"/>
            <a:r>
              <a:rPr lang="en-GB" sz="1400" dirty="0">
                <a:solidFill>
                  <a:schemeClr val="bg2">
                    <a:lumMod val="10000"/>
                  </a:schemeClr>
                </a:solidFill>
                <a:effectLst/>
                <a:latin typeface="Arial Narrow" panose="020B0606020202030204" pitchFamily="34" charset="0"/>
              </a:rPr>
              <a:t>GDP growth, annual % change</a:t>
            </a:r>
          </a:p>
        </p:txBody>
      </p:sp>
      <p:grpSp>
        <p:nvGrpSpPr>
          <p:cNvPr id="9" name="Group 8"/>
          <p:cNvGrpSpPr/>
          <p:nvPr/>
        </p:nvGrpSpPr>
        <p:grpSpPr>
          <a:xfrm>
            <a:off x="733045" y="1534301"/>
            <a:ext cx="7367347" cy="4430313"/>
            <a:chOff x="-73049" y="-64608"/>
            <a:chExt cx="5563962" cy="2586884"/>
          </a:xfrm>
        </p:grpSpPr>
        <p:sp>
          <p:nvSpPr>
            <p:cNvPr id="10" name="Rectangle 9"/>
            <p:cNvSpPr/>
            <p:nvPr/>
          </p:nvSpPr>
          <p:spPr>
            <a:xfrm>
              <a:off x="4630719" y="74662"/>
              <a:ext cx="643758" cy="2255449"/>
            </a:xfrm>
            <a:prstGeom prst="rect">
              <a:avLst/>
            </a:prstGeom>
            <a:solidFill>
              <a:srgbClr val="EDF0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GB" sz="1400">
                <a:solidFill>
                  <a:schemeClr val="bg2">
                    <a:lumMod val="10000"/>
                  </a:schemeClr>
                </a:solidFill>
                <a:latin typeface="Arial Narrow" panose="020B0606020202030204" pitchFamily="34" charset="0"/>
              </a:endParaRPr>
            </a:p>
          </p:txBody>
        </p:sp>
        <p:graphicFrame>
          <p:nvGraphicFramePr>
            <p:cNvPr id="11" name="Chart 10"/>
            <p:cNvGraphicFramePr>
              <a:graphicFrameLocks/>
            </p:cNvGraphicFramePr>
            <p:nvPr>
              <p:extLst>
                <p:ext uri="{D42A27DB-BD31-4B8C-83A1-F6EECF244321}">
                  <p14:modId xmlns:p14="http://schemas.microsoft.com/office/powerpoint/2010/main" xmlns="" val="84787233"/>
                </p:ext>
              </p:extLst>
            </p:nvPr>
          </p:nvGraphicFramePr>
          <p:xfrm>
            <a:off x="-73049" y="-64608"/>
            <a:ext cx="5563962" cy="2586884"/>
          </p:xfrm>
          <a:graphic>
            <a:graphicData uri="http://schemas.openxmlformats.org/drawingml/2006/chart">
              <c:chart xmlns:c="http://schemas.openxmlformats.org/drawingml/2006/chart" xmlns:r="http://schemas.openxmlformats.org/officeDocument/2006/relationships" r:id="rId2"/>
            </a:graphicData>
          </a:graphic>
        </p:graphicFrame>
      </p:grpSp>
    </p:spTree>
    <p:extLst>
      <p:ext uri="{BB962C8B-B14F-4D97-AF65-F5344CB8AC3E}">
        <p14:creationId xmlns:p14="http://schemas.microsoft.com/office/powerpoint/2010/main" xmlns="" val="32356877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60648"/>
            <a:ext cx="8172400" cy="1022400"/>
          </a:xfrm>
        </p:spPr>
        <p:txBody>
          <a:bodyPr/>
          <a:lstStyle/>
          <a:p>
            <a:pPr algn="ctr"/>
            <a:r>
              <a:rPr lang="en-US" sz="2800" b="1" dirty="0">
                <a:solidFill>
                  <a:schemeClr val="tx2"/>
                </a:solidFill>
              </a:rPr>
              <a:t>School results can further improve</a:t>
            </a:r>
          </a:p>
        </p:txBody>
      </p:sp>
      <p:sp>
        <p:nvSpPr>
          <p:cNvPr id="4" name="Rectangle 3"/>
          <p:cNvSpPr/>
          <p:nvPr/>
        </p:nvSpPr>
        <p:spPr>
          <a:xfrm>
            <a:off x="-36512" y="5877272"/>
            <a:ext cx="8784976" cy="646331"/>
          </a:xfrm>
          <a:prstGeom prst="rect">
            <a:avLst/>
          </a:prstGeom>
        </p:spPr>
        <p:txBody>
          <a:bodyPr wrap="square">
            <a:spAutoFit/>
          </a:bodyPr>
          <a:lstStyle/>
          <a:p>
            <a:pPr marL="285750" indent="-285750">
              <a:spcAft>
                <a:spcPts val="0"/>
              </a:spcAft>
              <a:buFont typeface="Wingdings" panose="05000000000000000000" pitchFamily="2" charset="2"/>
              <a:buChar char="Ø"/>
            </a:pPr>
            <a:r>
              <a:rPr lang="en-GB" b="1" dirty="0">
                <a:solidFill>
                  <a:schemeClr val="tx2"/>
                </a:solidFill>
              </a:rPr>
              <a:t>Build partnerships between schools and firms to create high quality work-placements for students as foreseen by the Good School reform.</a:t>
            </a:r>
          </a:p>
        </p:txBody>
      </p:sp>
      <p:sp>
        <p:nvSpPr>
          <p:cNvPr id="6" name="Rectangle 3"/>
          <p:cNvSpPr>
            <a:spLocks noChangeArrowheads="1"/>
          </p:cNvSpPr>
          <p:nvPr/>
        </p:nvSpPr>
        <p:spPr bwMode="auto">
          <a:xfrm>
            <a:off x="332847" y="5357827"/>
            <a:ext cx="8199593" cy="3077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zh-CN" sz="1400" b="1" i="1" u="none" strike="noStrike" cap="none" normalizeH="0" baseline="0" dirty="0">
                <a:ln>
                  <a:noFill/>
                </a:ln>
                <a:solidFill>
                  <a:schemeClr val="tx1"/>
                </a:solidFill>
                <a:effectLst/>
                <a:latin typeface="Arial" pitchFamily="34" charset="0"/>
                <a:ea typeface="Times New Roman" pitchFamily="18" charset="0"/>
                <a:cs typeface="Arial" pitchFamily="34" charset="0"/>
              </a:rPr>
              <a:t>Source</a:t>
            </a:r>
            <a:r>
              <a:rPr kumimoji="0" lang="en-GB" altLang="zh-CN"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 OECD PISA 2006, 2009, 2012 and 2015</a:t>
            </a:r>
            <a:r>
              <a:rPr kumimoji="0" lang="en-GB" altLang="zh-CN" sz="1400" b="0" i="0" u="none" strike="noStrike" cap="none" normalizeH="0" baseline="0" dirty="0">
                <a:ln>
                  <a:noFill/>
                </a:ln>
                <a:solidFill>
                  <a:schemeClr val="tx1"/>
                </a:solidFill>
                <a:effectLst/>
                <a:latin typeface="Arial" pitchFamily="34" charset="0"/>
                <a:cs typeface="Arial" pitchFamily="34" charset="0"/>
              </a:rPr>
              <a:t> </a:t>
            </a:r>
            <a:r>
              <a:rPr lang="en-GB" altLang="zh-CN" sz="1400" dirty="0">
                <a:latin typeface="Arial" pitchFamily="34" charset="0"/>
                <a:cs typeface="Arial" pitchFamily="34" charset="0"/>
              </a:rPr>
              <a:t>Databases</a:t>
            </a:r>
            <a:endParaRPr kumimoji="0" lang="en-GB" altLang="zh-CN" sz="14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7" name="Chart 6"/>
          <p:cNvGraphicFramePr>
            <a:graphicFrameLocks/>
          </p:cNvGraphicFramePr>
          <p:nvPr>
            <p:extLst>
              <p:ext uri="{D42A27DB-BD31-4B8C-83A1-F6EECF244321}">
                <p14:modId xmlns:p14="http://schemas.microsoft.com/office/powerpoint/2010/main" xmlns="" val="4237842127"/>
              </p:ext>
            </p:extLst>
          </p:nvPr>
        </p:nvGraphicFramePr>
        <p:xfrm>
          <a:off x="3122940" y="1412776"/>
          <a:ext cx="2665566" cy="388843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xmlns="" val="1767783645"/>
              </p:ext>
            </p:extLst>
          </p:nvPr>
        </p:nvGraphicFramePr>
        <p:xfrm>
          <a:off x="323528" y="1412776"/>
          <a:ext cx="2665566" cy="388843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xmlns="" val="3525340058"/>
              </p:ext>
            </p:extLst>
          </p:nvPr>
        </p:nvGraphicFramePr>
        <p:xfrm>
          <a:off x="5926721" y="1412776"/>
          <a:ext cx="2665566" cy="388843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xmlns="" val="24001571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0648"/>
            <a:ext cx="8172400" cy="1022400"/>
          </a:xfrm>
        </p:spPr>
        <p:txBody>
          <a:bodyPr/>
          <a:lstStyle/>
          <a:p>
            <a:pPr algn="ctr"/>
            <a:r>
              <a:rPr lang="en-GB" sz="2800" b="1" dirty="0" smtClean="0">
                <a:solidFill>
                  <a:schemeClr val="tx2"/>
                </a:solidFill>
              </a:rPr>
              <a:t>High </a:t>
            </a:r>
            <a:r>
              <a:rPr lang="en-GB" sz="2800" b="1" dirty="0">
                <a:solidFill>
                  <a:schemeClr val="tx2"/>
                </a:solidFill>
              </a:rPr>
              <a:t>level </a:t>
            </a:r>
            <a:r>
              <a:rPr lang="en-GB" sz="2800" b="1" dirty="0" smtClean="0">
                <a:solidFill>
                  <a:schemeClr val="tx2"/>
                </a:solidFill>
              </a:rPr>
              <a:t>vocational education and training should be scaled </a:t>
            </a:r>
            <a:r>
              <a:rPr lang="en-GB" sz="2800" b="1" dirty="0">
                <a:solidFill>
                  <a:schemeClr val="tx2"/>
                </a:solidFill>
              </a:rPr>
              <a:t>up</a:t>
            </a:r>
          </a:p>
        </p:txBody>
      </p:sp>
      <p:sp>
        <p:nvSpPr>
          <p:cNvPr id="11" name="Rectangle 10"/>
          <p:cNvSpPr/>
          <p:nvPr/>
        </p:nvSpPr>
        <p:spPr>
          <a:xfrm>
            <a:off x="554584" y="5857527"/>
            <a:ext cx="7954489" cy="307777"/>
          </a:xfrm>
          <a:prstGeom prst="rect">
            <a:avLst/>
          </a:prstGeom>
        </p:spPr>
        <p:txBody>
          <a:bodyPr wrap="square">
            <a:spAutoFit/>
          </a:bodyPr>
          <a:lstStyle/>
          <a:p>
            <a:pPr>
              <a:spcBef>
                <a:spcPts val="1200"/>
              </a:spcBef>
              <a:spcAft>
                <a:spcPts val="1200"/>
              </a:spcAft>
              <a:tabLst>
                <a:tab pos="539750" algn="l"/>
                <a:tab pos="756285" algn="l"/>
                <a:tab pos="972185" algn="l"/>
              </a:tabLst>
            </a:pPr>
            <a:r>
              <a:rPr lang="es-ES_tradnl" sz="1400" b="1" i="1" dirty="0" err="1">
                <a:latin typeface="Arial Narrow" panose="020B0606020202030204" pitchFamily="34" charset="0"/>
                <a:ea typeface="SimSun" panose="02010600030101010101" pitchFamily="2" charset="-122"/>
              </a:rPr>
              <a:t>Source</a:t>
            </a:r>
            <a:r>
              <a:rPr lang="en-GB" sz="1400" dirty="0">
                <a:latin typeface="Arial Narrow" panose="020B0606020202030204" pitchFamily="34" charset="0"/>
                <a:ea typeface="SimSun" panose="02010600030101010101" pitchFamily="2" charset="-122"/>
              </a:rPr>
              <a:t>: OECD Education at a Glance 2016. </a:t>
            </a:r>
            <a:endParaRPr lang="en-GB" sz="1400" dirty="0">
              <a:effectLst/>
              <a:latin typeface="Arial Narrow" panose="020B0606020202030204" pitchFamily="34" charset="0"/>
              <a:ea typeface="SimSun" panose="02010600030101010101" pitchFamily="2" charset="-122"/>
            </a:endParaRPr>
          </a:p>
        </p:txBody>
      </p:sp>
      <p:graphicFrame>
        <p:nvGraphicFramePr>
          <p:cNvPr id="7" name="Chart 6"/>
          <p:cNvGraphicFramePr>
            <a:graphicFrameLocks/>
          </p:cNvGraphicFramePr>
          <p:nvPr>
            <p:extLst>
              <p:ext uri="{D42A27DB-BD31-4B8C-83A1-F6EECF244321}">
                <p14:modId xmlns:p14="http://schemas.microsoft.com/office/powerpoint/2010/main" xmlns="" val="528777675"/>
              </p:ext>
            </p:extLst>
          </p:nvPr>
        </p:nvGraphicFramePr>
        <p:xfrm>
          <a:off x="691083" y="1363665"/>
          <a:ext cx="7681489" cy="4585615"/>
        </p:xfrm>
        <a:graphic>
          <a:graphicData uri="http://schemas.openxmlformats.org/drawingml/2006/chart">
            <c:chart xmlns:c="http://schemas.openxmlformats.org/drawingml/2006/chart" xmlns:r="http://schemas.openxmlformats.org/officeDocument/2006/relationships" r:id="rId2"/>
          </a:graphicData>
        </a:graphic>
      </p:graphicFrame>
      <p:sp>
        <p:nvSpPr>
          <p:cNvPr id="3" name="Oval 2"/>
          <p:cNvSpPr/>
          <p:nvPr/>
        </p:nvSpPr>
        <p:spPr>
          <a:xfrm>
            <a:off x="1021557" y="5136207"/>
            <a:ext cx="288032" cy="5760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xmlns="" val="26103626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72049" y="150136"/>
            <a:ext cx="7722094" cy="1175176"/>
          </a:xfrm>
        </p:spPr>
        <p:txBody>
          <a:bodyPr/>
          <a:lstStyle/>
          <a:p>
            <a:pPr algn="ctr"/>
            <a:r>
              <a:rPr lang="en-GB" sz="2800" b="1" dirty="0">
                <a:solidFill>
                  <a:schemeClr val="tx2"/>
                </a:solidFill>
              </a:rPr>
              <a:t>Main </a:t>
            </a:r>
            <a:r>
              <a:rPr lang="en-GB" sz="2800" b="1" dirty="0" smtClean="0">
                <a:solidFill>
                  <a:schemeClr val="tx2"/>
                </a:solidFill>
              </a:rPr>
              <a:t>recommendations</a:t>
            </a:r>
            <a:br>
              <a:rPr lang="en-GB" sz="2800" b="1" dirty="0" smtClean="0">
                <a:solidFill>
                  <a:schemeClr val="tx2"/>
                </a:solidFill>
              </a:rPr>
            </a:br>
            <a:r>
              <a:rPr lang="en-GB" sz="2800" b="1" dirty="0" smtClean="0">
                <a:solidFill>
                  <a:schemeClr val="tx2"/>
                </a:solidFill>
              </a:rPr>
              <a:t>Enhancing skills</a:t>
            </a:r>
            <a:endParaRPr lang="en-GB" sz="2800" b="1" dirty="0">
              <a:solidFill>
                <a:schemeClr val="tx2"/>
              </a:solidFill>
            </a:endParaRPr>
          </a:p>
        </p:txBody>
      </p:sp>
      <p:sp>
        <p:nvSpPr>
          <p:cNvPr id="11" name="Rectangle 10"/>
          <p:cNvSpPr/>
          <p:nvPr/>
        </p:nvSpPr>
        <p:spPr>
          <a:xfrm>
            <a:off x="167951" y="1653236"/>
            <a:ext cx="8742783" cy="5539978"/>
          </a:xfrm>
          <a:prstGeom prst="rect">
            <a:avLst/>
          </a:prstGeom>
        </p:spPr>
        <p:txBody>
          <a:bodyPr wrap="square">
            <a:spAutoFit/>
          </a:bodyPr>
          <a:lstStyle/>
          <a:p>
            <a:pPr marL="285750" indent="-285750">
              <a:spcBef>
                <a:spcPts val="1200"/>
              </a:spcBef>
              <a:spcAft>
                <a:spcPts val="1200"/>
              </a:spcAft>
              <a:buFont typeface="Wingdings" panose="05000000000000000000" pitchFamily="2" charset="2"/>
              <a:buChar char="Ø"/>
            </a:pPr>
            <a:r>
              <a:rPr lang="en-US" dirty="0">
                <a:solidFill>
                  <a:schemeClr val="tx2"/>
                </a:solidFill>
              </a:rPr>
              <a:t>Employ more </a:t>
            </a:r>
            <a:r>
              <a:rPr lang="en-US" dirty="0" err="1">
                <a:solidFill>
                  <a:schemeClr val="tx2"/>
                </a:solidFill>
              </a:rPr>
              <a:t>specialised</a:t>
            </a:r>
            <a:r>
              <a:rPr lang="en-US" dirty="0">
                <a:solidFill>
                  <a:schemeClr val="tx2"/>
                </a:solidFill>
              </a:rPr>
              <a:t> counsellors and profiling tools in the public employment services.</a:t>
            </a:r>
          </a:p>
          <a:p>
            <a:pPr marL="285750" indent="-285750">
              <a:spcBef>
                <a:spcPts val="1200"/>
              </a:spcBef>
              <a:spcAft>
                <a:spcPts val="1200"/>
              </a:spcAft>
              <a:buFont typeface="Wingdings" panose="05000000000000000000" pitchFamily="2" charset="2"/>
              <a:buChar char="Ø"/>
            </a:pPr>
            <a:r>
              <a:rPr lang="en-US" dirty="0" smtClean="0">
                <a:solidFill>
                  <a:schemeClr val="tx2"/>
                </a:solidFill>
              </a:rPr>
              <a:t>Assess </a:t>
            </a:r>
            <a:r>
              <a:rPr lang="en-US" dirty="0">
                <a:solidFill>
                  <a:schemeClr val="tx2"/>
                </a:solidFill>
              </a:rPr>
              <a:t>the </a:t>
            </a:r>
            <a:r>
              <a:rPr lang="en-US" dirty="0" err="1">
                <a:solidFill>
                  <a:schemeClr val="tx2"/>
                </a:solidFill>
              </a:rPr>
              <a:t>labour</a:t>
            </a:r>
            <a:r>
              <a:rPr lang="en-US" dirty="0">
                <a:solidFill>
                  <a:schemeClr val="tx2"/>
                </a:solidFill>
              </a:rPr>
              <a:t> market impact of job-search and training </a:t>
            </a:r>
            <a:r>
              <a:rPr lang="en-US" dirty="0" err="1">
                <a:solidFill>
                  <a:schemeClr val="tx2"/>
                </a:solidFill>
              </a:rPr>
              <a:t>programmes</a:t>
            </a:r>
            <a:r>
              <a:rPr lang="en-US" dirty="0">
                <a:solidFill>
                  <a:schemeClr val="tx2"/>
                </a:solidFill>
              </a:rPr>
              <a:t> and focus funding on those that are performing well.</a:t>
            </a:r>
          </a:p>
          <a:p>
            <a:pPr marL="285750" indent="-285750">
              <a:spcBef>
                <a:spcPts val="1200"/>
              </a:spcBef>
              <a:spcAft>
                <a:spcPts val="1200"/>
              </a:spcAft>
              <a:buFont typeface="Wingdings" panose="05000000000000000000" pitchFamily="2" charset="2"/>
              <a:buChar char="Ø"/>
            </a:pPr>
            <a:r>
              <a:rPr lang="en-US" dirty="0">
                <a:solidFill>
                  <a:schemeClr val="tx2"/>
                </a:solidFill>
              </a:rPr>
              <a:t>Build partnerships between schools and businesses to create high quality work-based learning for students as envisaged by the Good School reform.</a:t>
            </a:r>
          </a:p>
          <a:p>
            <a:pPr marL="285750" indent="-285750">
              <a:spcBef>
                <a:spcPts val="1200"/>
              </a:spcBef>
              <a:spcAft>
                <a:spcPts val="1200"/>
              </a:spcAft>
              <a:buFont typeface="Wingdings" panose="05000000000000000000" pitchFamily="2" charset="2"/>
              <a:buChar char="Ø"/>
            </a:pPr>
            <a:r>
              <a:rPr lang="en-GB" dirty="0">
                <a:solidFill>
                  <a:schemeClr val="tx2"/>
                </a:solidFill>
              </a:rPr>
              <a:t>Scale up post-secondary VET with strong involvement of the business sector, based on the example of </a:t>
            </a:r>
            <a:r>
              <a:rPr lang="en-GB" dirty="0" err="1">
                <a:solidFill>
                  <a:schemeClr val="tx2"/>
                </a:solidFill>
              </a:rPr>
              <a:t>Istituti</a:t>
            </a:r>
            <a:r>
              <a:rPr lang="en-GB" dirty="0">
                <a:solidFill>
                  <a:schemeClr val="tx2"/>
                </a:solidFill>
              </a:rPr>
              <a:t> </a:t>
            </a:r>
            <a:r>
              <a:rPr lang="en-GB" dirty="0" err="1">
                <a:solidFill>
                  <a:schemeClr val="tx2"/>
                </a:solidFill>
              </a:rPr>
              <a:t>Tecnici</a:t>
            </a:r>
            <a:r>
              <a:rPr lang="en-GB" dirty="0">
                <a:solidFill>
                  <a:schemeClr val="tx2"/>
                </a:solidFill>
              </a:rPr>
              <a:t> </a:t>
            </a:r>
            <a:r>
              <a:rPr lang="en-GB" dirty="0" err="1">
                <a:solidFill>
                  <a:schemeClr val="tx2"/>
                </a:solidFill>
              </a:rPr>
              <a:t>Superiori</a:t>
            </a:r>
            <a:r>
              <a:rPr lang="en-GB" dirty="0">
                <a:solidFill>
                  <a:schemeClr val="tx2"/>
                </a:solidFill>
              </a:rPr>
              <a:t>.</a:t>
            </a:r>
          </a:p>
          <a:p>
            <a:pPr marL="285750" indent="-285750">
              <a:spcBef>
                <a:spcPts val="1200"/>
              </a:spcBef>
              <a:spcAft>
                <a:spcPts val="1200"/>
              </a:spcAft>
              <a:buFont typeface="Wingdings" panose="05000000000000000000" pitchFamily="2" charset="2"/>
              <a:buChar char="Ø"/>
            </a:pPr>
            <a:r>
              <a:rPr lang="en-GB" dirty="0">
                <a:solidFill>
                  <a:schemeClr val="tx2"/>
                </a:solidFill>
              </a:rPr>
              <a:t>Establish a national body on VET involving the business sector and all key stakeholders to link the training component of VET with apprenticeships; ensure high-quality workplace training and identify skills needed in the labour market.</a:t>
            </a:r>
            <a:endParaRPr lang="en-US" dirty="0">
              <a:solidFill>
                <a:schemeClr val="tx2"/>
              </a:solidFill>
            </a:endParaRPr>
          </a:p>
          <a:p>
            <a:pPr algn="ctr">
              <a:spcBef>
                <a:spcPts val="1200"/>
              </a:spcBef>
              <a:spcAft>
                <a:spcPts val="1200"/>
              </a:spcAft>
            </a:pPr>
            <a:r>
              <a:rPr lang="en-US" dirty="0">
                <a:solidFill>
                  <a:schemeClr val="tx2"/>
                </a:solidFill>
              </a:rPr>
              <a:t>More in </a:t>
            </a:r>
            <a:r>
              <a:rPr lang="en-US" b="1" dirty="0">
                <a:solidFill>
                  <a:schemeClr val="tx2"/>
                </a:solidFill>
              </a:rPr>
              <a:t>Chapter 2 of the Economic Survey</a:t>
            </a:r>
          </a:p>
          <a:p>
            <a:pPr>
              <a:spcBef>
                <a:spcPts val="1200"/>
              </a:spcBef>
              <a:spcAft>
                <a:spcPts val="1200"/>
              </a:spcAft>
            </a:pPr>
            <a:endParaRPr lang="en-US" b="1" dirty="0">
              <a:solidFill>
                <a:srgbClr val="00040C"/>
              </a:solidFill>
              <a:latin typeface="+mj-lt"/>
            </a:endParaRPr>
          </a:p>
        </p:txBody>
      </p:sp>
    </p:spTree>
    <p:extLst>
      <p:ext uri="{BB962C8B-B14F-4D97-AF65-F5344CB8AC3E}">
        <p14:creationId xmlns:p14="http://schemas.microsoft.com/office/powerpoint/2010/main" xmlns="" val="6756187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08920"/>
            <a:ext cx="9144000" cy="1022400"/>
          </a:xfrm>
        </p:spPr>
        <p:txBody>
          <a:bodyPr/>
          <a:lstStyle/>
          <a:p>
            <a:pPr algn="ctr"/>
            <a:r>
              <a:rPr lang="en-US" sz="3600" b="1" dirty="0">
                <a:solidFill>
                  <a:schemeClr val="tx2"/>
                </a:solidFill>
              </a:rPr>
              <a:t>Third challenge: </a:t>
            </a:r>
            <a:r>
              <a:rPr lang="en-US" sz="3600" b="1" dirty="0" smtClean="0">
                <a:solidFill>
                  <a:schemeClr val="tx2"/>
                </a:solidFill>
              </a:rPr>
              <a:t/>
            </a:r>
            <a:br>
              <a:rPr lang="en-US" sz="3600" b="1" dirty="0" smtClean="0">
                <a:solidFill>
                  <a:schemeClr val="tx2"/>
                </a:solidFill>
              </a:rPr>
            </a:br>
            <a:r>
              <a:rPr lang="en-US" sz="3600" b="1" dirty="0" smtClean="0">
                <a:solidFill>
                  <a:schemeClr val="tx2"/>
                </a:solidFill>
              </a:rPr>
              <a:t>Reducing </a:t>
            </a:r>
            <a:r>
              <a:rPr lang="en-US" sz="3600" b="1" dirty="0">
                <a:solidFill>
                  <a:schemeClr val="tx2"/>
                </a:solidFill>
              </a:rPr>
              <a:t>poverty</a:t>
            </a:r>
            <a:br>
              <a:rPr lang="en-US" sz="3600" b="1" dirty="0">
                <a:solidFill>
                  <a:schemeClr val="tx2"/>
                </a:solidFill>
              </a:rPr>
            </a:br>
            <a:endParaRPr lang="es-ES_tradnl" sz="3600" b="1" dirty="0">
              <a:solidFill>
                <a:schemeClr val="tx2"/>
              </a:solidFill>
            </a:endParaRPr>
          </a:p>
        </p:txBody>
      </p:sp>
    </p:spTree>
    <p:extLst>
      <p:ext uri="{BB962C8B-B14F-4D97-AF65-F5344CB8AC3E}">
        <p14:creationId xmlns:p14="http://schemas.microsoft.com/office/powerpoint/2010/main" xmlns="" val="30691921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60648"/>
            <a:ext cx="8280920" cy="1022400"/>
          </a:xfrm>
        </p:spPr>
        <p:txBody>
          <a:bodyPr/>
          <a:lstStyle/>
          <a:p>
            <a:pPr algn="ctr"/>
            <a:r>
              <a:rPr lang="en-US" sz="2800" b="1" dirty="0">
                <a:solidFill>
                  <a:schemeClr val="tx2"/>
                </a:solidFill>
              </a:rPr>
              <a:t>Poverty among households with children has increased</a:t>
            </a:r>
            <a:endParaRPr lang="en-GB" sz="2800" b="1" dirty="0">
              <a:solidFill>
                <a:schemeClr val="tx2"/>
              </a:solidFill>
            </a:endParaRPr>
          </a:p>
        </p:txBody>
      </p:sp>
      <p:sp>
        <p:nvSpPr>
          <p:cNvPr id="5" name="Rectangle 4"/>
          <p:cNvSpPr/>
          <p:nvPr/>
        </p:nvSpPr>
        <p:spPr>
          <a:xfrm>
            <a:off x="827584" y="5661248"/>
            <a:ext cx="5400600" cy="307777"/>
          </a:xfrm>
          <a:prstGeom prst="rect">
            <a:avLst/>
          </a:prstGeom>
        </p:spPr>
        <p:txBody>
          <a:bodyPr wrap="square">
            <a:spAutoFit/>
          </a:bodyPr>
          <a:lstStyle/>
          <a:p>
            <a:pPr>
              <a:spcBef>
                <a:spcPts val="1200"/>
              </a:spcBef>
              <a:spcAft>
                <a:spcPts val="1200"/>
              </a:spcAft>
              <a:tabLst>
                <a:tab pos="539750" algn="l"/>
                <a:tab pos="756285" algn="l"/>
                <a:tab pos="972185" algn="l"/>
              </a:tabLst>
            </a:pPr>
            <a:r>
              <a:rPr lang="es-ES_tradnl" sz="1400" b="1" i="1" dirty="0" err="1">
                <a:latin typeface="Arial Narrow" panose="020B0606020202030204" pitchFamily="34" charset="0"/>
                <a:ea typeface="SimSun" panose="02010600030101010101" pitchFamily="2" charset="-122"/>
              </a:rPr>
              <a:t>Source</a:t>
            </a:r>
            <a:r>
              <a:rPr lang="es-ES_tradnl" sz="1400" dirty="0">
                <a:latin typeface="Arial Narrow" panose="020B0606020202030204" pitchFamily="34" charset="0"/>
                <a:ea typeface="SimSun" panose="02010600030101010101" pitchFamily="2" charset="-122"/>
              </a:rPr>
              <a:t>: </a:t>
            </a:r>
            <a:r>
              <a:rPr lang="en-GB" sz="1400" dirty="0" err="1">
                <a:latin typeface="Arial Narrow" panose="020B0606020202030204" pitchFamily="34" charset="0"/>
                <a:ea typeface="SimSun" panose="02010600030101010101" pitchFamily="2" charset="-122"/>
              </a:rPr>
              <a:t>Istat</a:t>
            </a:r>
            <a:r>
              <a:rPr lang="en-GB" sz="1400" dirty="0">
                <a:latin typeface="Arial Narrow" panose="020B0606020202030204" pitchFamily="34" charset="0"/>
                <a:ea typeface="SimSun" panose="02010600030101010101" pitchFamily="2" charset="-122"/>
              </a:rPr>
              <a:t>. </a:t>
            </a:r>
            <a:endParaRPr lang="en-GB" sz="1400" dirty="0">
              <a:effectLst/>
              <a:latin typeface="Arial Narrow" panose="020B0606020202030204" pitchFamily="34" charset="0"/>
              <a:ea typeface="SimSun" panose="02010600030101010101" pitchFamily="2" charset="-122"/>
            </a:endParaRPr>
          </a:p>
        </p:txBody>
      </p:sp>
      <p:graphicFrame>
        <p:nvGraphicFramePr>
          <p:cNvPr id="6" name="Chart 5"/>
          <p:cNvGraphicFramePr>
            <a:graphicFrameLocks/>
          </p:cNvGraphicFramePr>
          <p:nvPr>
            <p:extLst>
              <p:ext uri="{D42A27DB-BD31-4B8C-83A1-F6EECF244321}">
                <p14:modId xmlns:p14="http://schemas.microsoft.com/office/powerpoint/2010/main" xmlns="" val="2810900747"/>
              </p:ext>
            </p:extLst>
          </p:nvPr>
        </p:nvGraphicFramePr>
        <p:xfrm>
          <a:off x="755576" y="1340768"/>
          <a:ext cx="7560840" cy="43204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1416699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956376" cy="1022400"/>
          </a:xfrm>
        </p:spPr>
        <p:txBody>
          <a:bodyPr/>
          <a:lstStyle/>
          <a:p>
            <a:pPr algn="ctr"/>
            <a:r>
              <a:rPr lang="en-US" sz="2800" b="1" dirty="0" smtClean="0">
                <a:solidFill>
                  <a:schemeClr val="tx2"/>
                </a:solidFill>
              </a:rPr>
              <a:t>The share of transfers helping</a:t>
            </a:r>
            <a:br>
              <a:rPr lang="en-US" sz="2800" b="1" dirty="0" smtClean="0">
                <a:solidFill>
                  <a:schemeClr val="tx2"/>
                </a:solidFill>
              </a:rPr>
            </a:br>
            <a:r>
              <a:rPr lang="en-US" sz="2800" b="1" dirty="0" smtClean="0">
                <a:solidFill>
                  <a:schemeClr val="tx2"/>
                </a:solidFill>
              </a:rPr>
              <a:t>the poorest has decreased </a:t>
            </a:r>
            <a:endParaRPr lang="en-GB" sz="2800" b="1" dirty="0">
              <a:solidFill>
                <a:schemeClr val="tx2"/>
              </a:solidFill>
            </a:endParaRPr>
          </a:p>
        </p:txBody>
      </p:sp>
      <p:sp>
        <p:nvSpPr>
          <p:cNvPr id="5" name="Rectangle 4"/>
          <p:cNvSpPr/>
          <p:nvPr/>
        </p:nvSpPr>
        <p:spPr>
          <a:xfrm>
            <a:off x="611560" y="5949280"/>
            <a:ext cx="7954489" cy="307777"/>
          </a:xfrm>
          <a:prstGeom prst="rect">
            <a:avLst/>
          </a:prstGeom>
        </p:spPr>
        <p:txBody>
          <a:bodyPr wrap="square">
            <a:spAutoFit/>
          </a:bodyPr>
          <a:lstStyle/>
          <a:p>
            <a:pPr>
              <a:spcBef>
                <a:spcPts val="1200"/>
              </a:spcBef>
              <a:spcAft>
                <a:spcPts val="1200"/>
              </a:spcAft>
              <a:tabLst>
                <a:tab pos="539750" algn="l"/>
                <a:tab pos="756285" algn="l"/>
                <a:tab pos="972185" algn="l"/>
              </a:tabLst>
            </a:pPr>
            <a:r>
              <a:rPr lang="es-ES_tradnl" sz="1400" b="1" i="1" dirty="0" err="1" smtClean="0">
                <a:latin typeface="Arial Narrow" panose="020B0606020202030204" pitchFamily="34" charset="0"/>
                <a:ea typeface="SimSun" panose="02010600030101010101" pitchFamily="2" charset="-122"/>
              </a:rPr>
              <a:t>Source</a:t>
            </a:r>
            <a:r>
              <a:rPr lang="es-ES_tradnl" sz="1400" dirty="0">
                <a:latin typeface="Arial Narrow" panose="020B0606020202030204" pitchFamily="34" charset="0"/>
                <a:ea typeface="SimSun" panose="02010600030101010101" pitchFamily="2" charset="-122"/>
              </a:rPr>
              <a:t>: </a:t>
            </a:r>
            <a:r>
              <a:rPr lang="es-ES_tradnl" sz="1400" dirty="0" smtClean="0">
                <a:latin typeface="Arial Narrow" panose="020B0606020202030204" pitchFamily="34" charset="0"/>
                <a:ea typeface="SimSun" panose="02010600030101010101" pitchFamily="2" charset="-122"/>
              </a:rPr>
              <a:t>OECD </a:t>
            </a:r>
            <a:r>
              <a:rPr lang="es-ES_tradnl" sz="1400" dirty="0" err="1" smtClean="0">
                <a:latin typeface="Arial Narrow" panose="020B0606020202030204" pitchFamily="34" charset="0"/>
                <a:ea typeface="SimSun" panose="02010600030101010101" pitchFamily="2" charset="-122"/>
              </a:rPr>
              <a:t>Inco</a:t>
            </a:r>
            <a:r>
              <a:rPr lang="en-GB" sz="1400" dirty="0" smtClean="0">
                <a:latin typeface="Arial Narrow" panose="020B0606020202030204" pitchFamily="34" charset="0"/>
                <a:ea typeface="SimSun" panose="02010600030101010101" pitchFamily="2" charset="-122"/>
              </a:rPr>
              <a:t>me Distribution database. </a:t>
            </a:r>
            <a:endParaRPr lang="en-GB" sz="1400" dirty="0">
              <a:effectLst/>
              <a:latin typeface="Arial Narrow" panose="020B0606020202030204" pitchFamily="34" charset="0"/>
              <a:ea typeface="SimSun" panose="02010600030101010101" pitchFamily="2" charset="-122"/>
            </a:endParaRPr>
          </a:p>
        </p:txBody>
      </p:sp>
      <p:graphicFrame>
        <p:nvGraphicFramePr>
          <p:cNvPr id="10" name="Chart 9"/>
          <p:cNvGraphicFramePr>
            <a:graphicFrameLocks/>
          </p:cNvGraphicFramePr>
          <p:nvPr>
            <p:extLst>
              <p:ext uri="{D42A27DB-BD31-4B8C-83A1-F6EECF244321}">
                <p14:modId xmlns:p14="http://schemas.microsoft.com/office/powerpoint/2010/main" xmlns="" val="3861991895"/>
              </p:ext>
            </p:extLst>
          </p:nvPr>
        </p:nvGraphicFramePr>
        <p:xfrm>
          <a:off x="611560" y="1412776"/>
          <a:ext cx="7920880" cy="45365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42092174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a:graphicFrameLocks/>
          </p:cNvGraphicFramePr>
          <p:nvPr>
            <p:extLst>
              <p:ext uri="{D42A27DB-BD31-4B8C-83A1-F6EECF244321}">
                <p14:modId xmlns:p14="http://schemas.microsoft.com/office/powerpoint/2010/main" xmlns="" val="2439307864"/>
              </p:ext>
            </p:extLst>
          </p:nvPr>
        </p:nvGraphicFramePr>
        <p:xfrm>
          <a:off x="611560" y="1412776"/>
          <a:ext cx="7992888" cy="4536504"/>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827584" y="260648"/>
            <a:ext cx="8172400" cy="1022400"/>
          </a:xfrm>
        </p:spPr>
        <p:txBody>
          <a:bodyPr/>
          <a:lstStyle/>
          <a:p>
            <a:pPr algn="ctr"/>
            <a:r>
              <a:rPr lang="en-US" sz="2800" b="1" dirty="0">
                <a:solidFill>
                  <a:schemeClr val="tx2"/>
                </a:solidFill>
              </a:rPr>
              <a:t>The transfer system is poorly targeted</a:t>
            </a:r>
            <a:endParaRPr lang="en-GB" sz="2800" b="1" dirty="0">
              <a:solidFill>
                <a:schemeClr val="tx2"/>
              </a:solidFill>
            </a:endParaRPr>
          </a:p>
        </p:txBody>
      </p:sp>
      <p:sp>
        <p:nvSpPr>
          <p:cNvPr id="5" name="Rectangle 4"/>
          <p:cNvSpPr/>
          <p:nvPr/>
        </p:nvSpPr>
        <p:spPr>
          <a:xfrm>
            <a:off x="539552" y="5949280"/>
            <a:ext cx="7954489" cy="307777"/>
          </a:xfrm>
          <a:prstGeom prst="rect">
            <a:avLst/>
          </a:prstGeom>
        </p:spPr>
        <p:txBody>
          <a:bodyPr wrap="square">
            <a:spAutoFit/>
          </a:bodyPr>
          <a:lstStyle/>
          <a:p>
            <a:pPr>
              <a:spcBef>
                <a:spcPts val="1200"/>
              </a:spcBef>
              <a:spcAft>
                <a:spcPts val="1200"/>
              </a:spcAft>
              <a:tabLst>
                <a:tab pos="539750" algn="l"/>
                <a:tab pos="756285" algn="l"/>
                <a:tab pos="972185" algn="l"/>
              </a:tabLst>
            </a:pPr>
            <a:r>
              <a:rPr lang="es-ES_tradnl" sz="1400" b="1" i="1" dirty="0" err="1">
                <a:latin typeface="Arial Narrow" panose="020B0606020202030204" pitchFamily="34" charset="0"/>
                <a:ea typeface="SimSun" panose="02010600030101010101" pitchFamily="2" charset="-122"/>
              </a:rPr>
              <a:t>Source</a:t>
            </a:r>
            <a:r>
              <a:rPr lang="es-ES_tradnl" sz="1400" dirty="0">
                <a:latin typeface="Arial Narrow" panose="020B0606020202030204" pitchFamily="34" charset="0"/>
                <a:ea typeface="SimSun" panose="02010600030101010101" pitchFamily="2" charset="-122"/>
              </a:rPr>
              <a:t>: OECD </a:t>
            </a:r>
            <a:r>
              <a:rPr lang="es-ES_tradnl" sz="1400" dirty="0" err="1">
                <a:latin typeface="Arial Narrow" panose="020B0606020202030204" pitchFamily="34" charset="0"/>
                <a:ea typeface="SimSun" panose="02010600030101010101" pitchFamily="2" charset="-122"/>
              </a:rPr>
              <a:t>Inco</a:t>
            </a:r>
            <a:r>
              <a:rPr lang="en-GB" sz="1400" dirty="0">
                <a:latin typeface="Arial Narrow" panose="020B0606020202030204" pitchFamily="34" charset="0"/>
                <a:ea typeface="SimSun" panose="02010600030101010101" pitchFamily="2" charset="-122"/>
              </a:rPr>
              <a:t>me Distribution database. </a:t>
            </a:r>
            <a:endParaRPr lang="en-GB" sz="1400" dirty="0">
              <a:effectLst/>
              <a:latin typeface="Arial Narrow" panose="020B0606020202030204" pitchFamily="34" charset="0"/>
              <a:ea typeface="SimSun" panose="02010600030101010101" pitchFamily="2" charset="-122"/>
            </a:endParaRPr>
          </a:p>
        </p:txBody>
      </p:sp>
      <p:sp>
        <p:nvSpPr>
          <p:cNvPr id="4" name="Rectangle 3"/>
          <p:cNvSpPr/>
          <p:nvPr/>
        </p:nvSpPr>
        <p:spPr>
          <a:xfrm>
            <a:off x="1763688" y="1432521"/>
            <a:ext cx="5741778" cy="307777"/>
          </a:xfrm>
          <a:prstGeom prst="rect">
            <a:avLst/>
          </a:prstGeom>
        </p:spPr>
        <p:txBody>
          <a:bodyPr wrap="square">
            <a:spAutoFit/>
          </a:bodyPr>
          <a:lstStyle/>
          <a:p>
            <a:pPr algn="ctr"/>
            <a:r>
              <a:rPr lang="en-US" sz="1400" dirty="0">
                <a:solidFill>
                  <a:schemeClr val="bg2">
                    <a:lumMod val="10000"/>
                  </a:schemeClr>
                </a:solidFill>
                <a:latin typeface="Arial Narrow" panose="020B0606020202030204" pitchFamily="34" charset="0"/>
              </a:rPr>
              <a:t>Share of </a:t>
            </a:r>
            <a:r>
              <a:rPr lang="en-US" sz="1400" dirty="0" smtClean="0">
                <a:solidFill>
                  <a:schemeClr val="bg2">
                    <a:lumMod val="10000"/>
                  </a:schemeClr>
                </a:solidFill>
                <a:latin typeface="Arial Narrow" panose="020B0606020202030204" pitchFamily="34" charset="0"/>
              </a:rPr>
              <a:t>total cash </a:t>
            </a:r>
            <a:r>
              <a:rPr lang="en-US" sz="1400" dirty="0">
                <a:solidFill>
                  <a:schemeClr val="bg2">
                    <a:lumMod val="10000"/>
                  </a:schemeClr>
                </a:solidFill>
                <a:latin typeface="Arial Narrow" panose="020B0606020202030204" pitchFamily="34" charset="0"/>
              </a:rPr>
              <a:t>transfers received by the lowest income </a:t>
            </a:r>
            <a:r>
              <a:rPr lang="en-US" sz="1400" dirty="0" err="1">
                <a:solidFill>
                  <a:schemeClr val="bg2">
                    <a:lumMod val="10000"/>
                  </a:schemeClr>
                </a:solidFill>
                <a:latin typeface="Arial Narrow" panose="020B0606020202030204" pitchFamily="34" charset="0"/>
              </a:rPr>
              <a:t>decile</a:t>
            </a:r>
            <a:r>
              <a:rPr lang="en-US" sz="1400" dirty="0">
                <a:solidFill>
                  <a:schemeClr val="bg2">
                    <a:lumMod val="10000"/>
                  </a:schemeClr>
                </a:solidFill>
                <a:latin typeface="Arial Narrow" panose="020B0606020202030204" pitchFamily="34" charset="0"/>
              </a:rPr>
              <a:t>, 2013</a:t>
            </a:r>
            <a:endParaRPr lang="en-GB" sz="1400" dirty="0">
              <a:solidFill>
                <a:schemeClr val="bg2">
                  <a:lumMod val="10000"/>
                </a:schemeClr>
              </a:solidFill>
              <a:latin typeface="Arial Narrow" panose="020B0606020202030204" pitchFamily="34" charset="0"/>
            </a:endParaRPr>
          </a:p>
        </p:txBody>
      </p:sp>
    </p:spTree>
    <p:extLst>
      <p:ext uri="{BB962C8B-B14F-4D97-AF65-F5344CB8AC3E}">
        <p14:creationId xmlns:p14="http://schemas.microsoft.com/office/powerpoint/2010/main" xmlns="" val="25052689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68432" y="142184"/>
            <a:ext cx="8289234" cy="1175176"/>
          </a:xfrm>
        </p:spPr>
        <p:txBody>
          <a:bodyPr/>
          <a:lstStyle/>
          <a:p>
            <a:pPr algn="ctr"/>
            <a:r>
              <a:rPr lang="en-GB" sz="2800" b="1" dirty="0" smtClean="0">
                <a:solidFill>
                  <a:schemeClr val="tx2"/>
                </a:solidFill>
              </a:rPr>
              <a:t>Main recommendations</a:t>
            </a:r>
            <a:r>
              <a:rPr lang="en-GB" sz="2800" b="1" dirty="0">
                <a:solidFill>
                  <a:schemeClr val="tx2"/>
                </a:solidFill>
              </a:rPr>
              <a:t/>
            </a:r>
            <a:br>
              <a:rPr lang="en-GB" sz="2800" b="1" dirty="0">
                <a:solidFill>
                  <a:schemeClr val="tx2"/>
                </a:solidFill>
              </a:rPr>
            </a:br>
            <a:r>
              <a:rPr lang="en-GB" sz="2800" b="1" dirty="0" smtClean="0">
                <a:solidFill>
                  <a:schemeClr val="tx2"/>
                </a:solidFill>
              </a:rPr>
              <a:t>Reducing poverty</a:t>
            </a:r>
            <a:endParaRPr lang="en-GB" sz="2800" b="1" dirty="0">
              <a:solidFill>
                <a:schemeClr val="tx2"/>
              </a:solidFill>
            </a:endParaRPr>
          </a:p>
        </p:txBody>
      </p:sp>
      <p:sp>
        <p:nvSpPr>
          <p:cNvPr id="5" name="TextBox 11"/>
          <p:cNvSpPr txBox="1"/>
          <p:nvPr/>
        </p:nvSpPr>
        <p:spPr>
          <a:xfrm>
            <a:off x="35496" y="2017286"/>
            <a:ext cx="9011344" cy="424731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indent="-285750">
              <a:lnSpc>
                <a:spcPct val="150000"/>
              </a:lnSpc>
              <a:spcBef>
                <a:spcPts val="1200"/>
              </a:spcBef>
              <a:spcAft>
                <a:spcPts val="1200"/>
              </a:spcAft>
              <a:buFont typeface="Wingdings" panose="05000000000000000000" pitchFamily="2" charset="2"/>
              <a:buChar char="Ø"/>
            </a:pPr>
            <a:r>
              <a:rPr lang="en-US" dirty="0" smtClean="0">
                <a:solidFill>
                  <a:schemeClr val="tx2"/>
                </a:solidFill>
              </a:rPr>
              <a:t>Fully </a:t>
            </a:r>
            <a:r>
              <a:rPr lang="en-US" dirty="0">
                <a:solidFill>
                  <a:schemeClr val="tx2"/>
                </a:solidFill>
              </a:rPr>
              <a:t>legislate and implement the planned nationwide anti-poverty </a:t>
            </a:r>
            <a:r>
              <a:rPr lang="en-US" dirty="0" err="1">
                <a:solidFill>
                  <a:schemeClr val="tx2"/>
                </a:solidFill>
              </a:rPr>
              <a:t>programme</a:t>
            </a:r>
            <a:r>
              <a:rPr lang="en-US" dirty="0">
                <a:solidFill>
                  <a:schemeClr val="tx2"/>
                </a:solidFill>
              </a:rPr>
              <a:t>, target it towards the young and children and ensure it is sufficiently funded</a:t>
            </a:r>
            <a:r>
              <a:rPr lang="en-US" dirty="0" smtClean="0">
                <a:solidFill>
                  <a:schemeClr val="tx2"/>
                </a:solidFill>
              </a:rPr>
              <a:t>.</a:t>
            </a:r>
          </a:p>
          <a:p>
            <a:pPr marL="285750" indent="-285750">
              <a:lnSpc>
                <a:spcPct val="150000"/>
              </a:lnSpc>
              <a:spcBef>
                <a:spcPts val="1200"/>
              </a:spcBef>
              <a:spcAft>
                <a:spcPts val="1200"/>
              </a:spcAft>
              <a:buFont typeface="Wingdings" panose="05000000000000000000" pitchFamily="2" charset="2"/>
              <a:buChar char="Ø"/>
            </a:pPr>
            <a:endParaRPr lang="en-US" dirty="0">
              <a:solidFill>
                <a:schemeClr val="tx2"/>
              </a:solidFill>
            </a:endParaRPr>
          </a:p>
          <a:p>
            <a:pPr marL="285750" indent="-285750">
              <a:lnSpc>
                <a:spcPct val="150000"/>
              </a:lnSpc>
              <a:spcBef>
                <a:spcPts val="1200"/>
              </a:spcBef>
              <a:spcAft>
                <a:spcPts val="1200"/>
              </a:spcAft>
              <a:buFont typeface="Wingdings" panose="05000000000000000000" pitchFamily="2" charset="2"/>
              <a:buChar char="Ø"/>
            </a:pPr>
            <a:endParaRPr lang="en-US" dirty="0" smtClean="0">
              <a:solidFill>
                <a:schemeClr val="tx2"/>
              </a:solidFill>
            </a:endParaRPr>
          </a:p>
          <a:p>
            <a:pPr>
              <a:lnSpc>
                <a:spcPct val="150000"/>
              </a:lnSpc>
              <a:spcBef>
                <a:spcPts val="1200"/>
              </a:spcBef>
              <a:spcAft>
                <a:spcPts val="1200"/>
              </a:spcAft>
            </a:pPr>
            <a:r>
              <a:rPr lang="en-US" dirty="0">
                <a:solidFill>
                  <a:srgbClr val="00040C"/>
                </a:solidFill>
              </a:rPr>
              <a:t>	       </a:t>
            </a:r>
            <a:r>
              <a:rPr lang="en-US" dirty="0">
                <a:solidFill>
                  <a:schemeClr val="tx2"/>
                </a:solidFill>
              </a:rPr>
              <a:t>More in the</a:t>
            </a:r>
            <a:r>
              <a:rPr lang="en-US" b="1" dirty="0">
                <a:solidFill>
                  <a:schemeClr val="tx2"/>
                </a:solidFill>
              </a:rPr>
              <a:t> Assessment &amp; Recommendations </a:t>
            </a:r>
          </a:p>
          <a:p>
            <a:pPr marL="285750" indent="-285750">
              <a:lnSpc>
                <a:spcPct val="150000"/>
              </a:lnSpc>
              <a:spcBef>
                <a:spcPts val="1200"/>
              </a:spcBef>
              <a:spcAft>
                <a:spcPts val="1200"/>
              </a:spcAft>
              <a:buFont typeface="Wingdings" panose="05000000000000000000" pitchFamily="2" charset="2"/>
              <a:buChar char="Ø"/>
            </a:pPr>
            <a:endParaRPr lang="en-US" dirty="0">
              <a:solidFill>
                <a:schemeClr val="tx2"/>
              </a:solidFill>
            </a:endParaRPr>
          </a:p>
          <a:p>
            <a:pPr marL="342900" indent="-342900">
              <a:spcAft>
                <a:spcPts val="1200"/>
              </a:spcAft>
              <a:buFont typeface="Courier New" panose="02070309020205020404" pitchFamily="49" charset="0"/>
              <a:buChar char="o"/>
            </a:pPr>
            <a:endParaRPr lang="en-US" dirty="0">
              <a:solidFill>
                <a:srgbClr val="00040C"/>
              </a:solidFill>
              <a:latin typeface="+mj-lt"/>
            </a:endParaRPr>
          </a:p>
        </p:txBody>
      </p:sp>
    </p:spTree>
    <p:extLst>
      <p:ext uri="{BB962C8B-B14F-4D97-AF65-F5344CB8AC3E}">
        <p14:creationId xmlns:p14="http://schemas.microsoft.com/office/powerpoint/2010/main" xmlns="" val="41607932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331640" y="1698100"/>
            <a:ext cx="5832648" cy="830997"/>
          </a:xfrm>
          <a:prstGeom prst="rect">
            <a:avLst/>
          </a:prstGeom>
          <a:noFill/>
        </p:spPr>
        <p:txBody>
          <a:bodyPr wrap="square" rtlCol="0">
            <a:spAutoFit/>
          </a:bodyPr>
          <a:lstStyle/>
          <a:p>
            <a:r>
              <a:rPr lang="en-GB" altLang="en-US" sz="800" dirty="0">
                <a:solidFill>
                  <a:srgbClr val="727272"/>
                </a:solidFill>
                <a:latin typeface="Arial" pitchFamily="34" charset="0"/>
              </a:rPr>
              <a:t>Disclaimers: </a:t>
            </a:r>
            <a:endParaRPr lang="en-US" altLang="en-US" sz="800" dirty="0">
              <a:solidFill>
                <a:srgbClr val="727272"/>
              </a:solidFill>
              <a:latin typeface="Arial" pitchFamily="34" charset="0"/>
            </a:endParaRPr>
          </a:p>
          <a:p>
            <a:r>
              <a:rPr lang="en-US" altLang="en-US" sz="800" dirty="0">
                <a:solidFill>
                  <a:srgbClr val="727272"/>
                </a:solidFill>
                <a:latin typeface="Arial" pitchFamily="34" charset="0"/>
              </a:rPr>
              <a:t>The statistical data for Israel are supplied by and under the responsibility of the relevant Israeli authorities. The use of such data by the OECD is without prejudice to the status of the Golan Heights, East Jerusalem and Israeli settlements in the West Bank under the terms of international law.</a:t>
            </a:r>
          </a:p>
          <a:p>
            <a:r>
              <a:rPr lang="en-US" altLang="en-US" sz="800" dirty="0">
                <a:solidFill>
                  <a:srgbClr val="727272"/>
                </a:solidFill>
                <a:latin typeface="Arial" pitchFamily="34" charset="0"/>
              </a:rPr>
              <a:t>This document and any map included herein are without prejudice to the status of or sovereignty over any territory, to the delimitation of international frontiers and boundaries and to the name of any territory, city or area.</a:t>
            </a:r>
            <a:endParaRPr lang="en-GB" altLang="en-US" sz="800" dirty="0">
              <a:solidFill>
                <a:srgbClr val="727272"/>
              </a:solidFill>
              <a:latin typeface="Arial" pitchFamily="34" charset="0"/>
            </a:endParaRPr>
          </a:p>
        </p:txBody>
      </p:sp>
      <p:sp>
        <p:nvSpPr>
          <p:cNvPr id="8" name="TextBox 7"/>
          <p:cNvSpPr txBox="1"/>
          <p:nvPr/>
        </p:nvSpPr>
        <p:spPr>
          <a:xfrm>
            <a:off x="1403648" y="5200586"/>
            <a:ext cx="3096344" cy="276999"/>
          </a:xfrm>
          <a:prstGeom prst="rect">
            <a:avLst/>
          </a:prstGeom>
          <a:noFill/>
        </p:spPr>
        <p:txBody>
          <a:bodyPr wrap="square" rtlCol="0">
            <a:spAutoFit/>
          </a:bodyPr>
          <a:lstStyle/>
          <a:p>
            <a:r>
              <a:rPr lang="en-US" sz="1200" dirty="0">
                <a:solidFill>
                  <a:srgbClr val="002060"/>
                </a:solidFill>
              </a:rPr>
              <a:t>Follow us on twitter:</a:t>
            </a:r>
          </a:p>
        </p:txBody>
      </p:sp>
      <p:sp>
        <p:nvSpPr>
          <p:cNvPr id="5" name="Rectangle 8"/>
          <p:cNvSpPr>
            <a:spLocks noChangeArrowheads="1"/>
          </p:cNvSpPr>
          <p:nvPr/>
        </p:nvSpPr>
        <p:spPr bwMode="auto">
          <a:xfrm>
            <a:off x="0" y="97155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727272"/>
                </a:solidFill>
                <a:effectLst/>
                <a:latin typeface="Calibri"/>
                <a:ea typeface="Times New Roman" pitchFamily="18" charset="0"/>
                <a:cs typeface="Arial" pitchFamily="34"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11" name="Rectangle 9"/>
          <p:cNvSpPr>
            <a:spLocks noChangeArrowheads="1"/>
          </p:cNvSpPr>
          <p:nvPr/>
        </p:nvSpPr>
        <p:spPr bwMode="auto">
          <a:xfrm>
            <a:off x="0" y="114300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0000"/>
                </a:solidFill>
                <a:effectLst/>
                <a:latin typeface="Calibri" pitchFamily="34" charset="0"/>
                <a:ea typeface="Times New Roman" pitchFamily="18" charset="0"/>
                <a:cs typeface="Times New Roman" pitchFamily="18" charset="0"/>
              </a:rPr>
              <a:t> </a:t>
            </a: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pic>
        <p:nvPicPr>
          <p:cNvPr id="16" name="Picture 15">
            <a:hlinkClick r:id="rId2"/>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475656" y="5452177"/>
            <a:ext cx="302408" cy="302408"/>
          </a:xfrm>
          <a:prstGeom prst="rect">
            <a:avLst/>
          </a:prstGeom>
        </p:spPr>
      </p:pic>
      <p:pic>
        <p:nvPicPr>
          <p:cNvPr id="20" name="Picture 19">
            <a:hlinkClick r:id="rId2"/>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461280" y="5661248"/>
            <a:ext cx="302408" cy="302408"/>
          </a:xfrm>
          <a:prstGeom prst="rect">
            <a:avLst/>
          </a:prstGeom>
        </p:spPr>
      </p:pic>
      <p:sp>
        <p:nvSpPr>
          <p:cNvPr id="9" name="Rectangle 8"/>
          <p:cNvSpPr/>
          <p:nvPr/>
        </p:nvSpPr>
        <p:spPr>
          <a:xfrm>
            <a:off x="1626860" y="476672"/>
            <a:ext cx="4817348" cy="523220"/>
          </a:xfrm>
          <a:prstGeom prst="rect">
            <a:avLst/>
          </a:prstGeom>
        </p:spPr>
        <p:txBody>
          <a:bodyPr wrap="square">
            <a:spAutoFit/>
          </a:bodyPr>
          <a:lstStyle/>
          <a:p>
            <a:r>
              <a:rPr lang="en-GB" sz="2800" dirty="0"/>
              <a:t>For more information</a:t>
            </a:r>
          </a:p>
        </p:txBody>
      </p:sp>
      <p:sp>
        <p:nvSpPr>
          <p:cNvPr id="15" name="TextBox 14"/>
          <p:cNvSpPr txBox="1">
            <a:spLocks noChangeArrowheads="1"/>
          </p:cNvSpPr>
          <p:nvPr/>
        </p:nvSpPr>
        <p:spPr bwMode="auto">
          <a:xfrm>
            <a:off x="1043607" y="5085184"/>
            <a:ext cx="7128793" cy="366993"/>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algn="ctr"/>
            <a:r>
              <a:rPr lang="de-DE" altLang="en-US" u="sng" dirty="0">
                <a:latin typeface="Calibri" panose="020F0502020204030204" pitchFamily="34" charset="0"/>
                <a:hlinkClick r:id="rId4"/>
              </a:rPr>
              <a:t>http://</a:t>
            </a:r>
            <a:r>
              <a:rPr lang="de-DE" altLang="en-US" u="sng" dirty="0" smtClean="0">
                <a:latin typeface="Calibri" panose="020F0502020204030204" pitchFamily="34" charset="0"/>
                <a:hlinkClick r:id="rId4"/>
              </a:rPr>
              <a:t>www.oecd.org/eco/surveys/economic-survey-italy.htm</a:t>
            </a:r>
            <a:endParaRPr lang="de-DE" altLang="en-US" dirty="0">
              <a:latin typeface="Calibri" panose="020F0502020204030204" pitchFamily="34" charset="0"/>
            </a:endParaRPr>
          </a:p>
        </p:txBody>
      </p:sp>
      <p:pic>
        <p:nvPicPr>
          <p:cNvPr id="17" name="Picture 6">
            <a:hlinkClick r:id="rId5"/>
          </p:cNvPr>
          <p:cNvPicPr>
            <a:picLocks noChangeAspect="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6572944" y="5860257"/>
            <a:ext cx="1182687" cy="322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0" name="Picture 2"/>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3275856" y="2536475"/>
            <a:ext cx="1872208" cy="254229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21" name="TextBox 8"/>
          <p:cNvSpPr txBox="1">
            <a:spLocks noChangeArrowheads="1"/>
          </p:cNvSpPr>
          <p:nvPr/>
        </p:nvSpPr>
        <p:spPr bwMode="auto">
          <a:xfrm>
            <a:off x="1836738" y="5506936"/>
            <a:ext cx="1727200" cy="2460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r>
              <a:rPr lang="en-US" altLang="en-US" sz="1000" dirty="0">
                <a:solidFill>
                  <a:srgbClr val="FFFFFF"/>
                </a:solidFill>
                <a:latin typeface="Arial" pitchFamily="34" charset="0"/>
                <a:hlinkClick r:id="rId8"/>
              </a:rPr>
              <a:t>OECD Economics</a:t>
            </a:r>
            <a:endParaRPr lang="en-GB" altLang="en-US" sz="1000" dirty="0">
              <a:solidFill>
                <a:srgbClr val="727272"/>
              </a:solidFill>
              <a:latin typeface="Arial" pitchFamily="34" charset="0"/>
            </a:endParaRPr>
          </a:p>
        </p:txBody>
      </p:sp>
      <p:sp>
        <p:nvSpPr>
          <p:cNvPr id="22" name="TextBox 7"/>
          <p:cNvSpPr txBox="1">
            <a:spLocks noChangeArrowheads="1"/>
          </p:cNvSpPr>
          <p:nvPr/>
        </p:nvSpPr>
        <p:spPr bwMode="auto">
          <a:xfrm>
            <a:off x="1848570" y="5707172"/>
            <a:ext cx="1727200" cy="246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r>
              <a:rPr lang="en-GB" altLang="en-US" sz="1000" dirty="0">
                <a:solidFill>
                  <a:srgbClr val="FFFFFF"/>
                </a:solidFill>
                <a:latin typeface="Arial" pitchFamily="34" charset="0"/>
                <a:hlinkClick r:id="rId2"/>
              </a:rPr>
              <a:t>OECD</a:t>
            </a:r>
            <a:endParaRPr lang="en-GB" altLang="en-US" sz="1000" dirty="0">
              <a:solidFill>
                <a:srgbClr val="FFFFFF"/>
              </a:solidFill>
              <a:latin typeface="Arial" pitchFamily="34" charset="0"/>
            </a:endParaRPr>
          </a:p>
        </p:txBody>
      </p:sp>
    </p:spTree>
    <p:extLst>
      <p:ext uri="{BB962C8B-B14F-4D97-AF65-F5344CB8AC3E}">
        <p14:creationId xmlns:p14="http://schemas.microsoft.com/office/powerpoint/2010/main" xmlns="" val="1333713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p:cNvGraphicFramePr>
            <a:graphicFrameLocks/>
          </p:cNvGraphicFramePr>
          <p:nvPr>
            <p:extLst>
              <p:ext uri="{D42A27DB-BD31-4B8C-83A1-F6EECF244321}">
                <p14:modId xmlns:p14="http://schemas.microsoft.com/office/powerpoint/2010/main" xmlns="" val="2932646685"/>
              </p:ext>
            </p:extLst>
          </p:nvPr>
        </p:nvGraphicFramePr>
        <p:xfrm>
          <a:off x="755576" y="1484784"/>
          <a:ext cx="7704855" cy="4378334"/>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755576" y="260648"/>
            <a:ext cx="8172400" cy="1022400"/>
          </a:xfrm>
        </p:spPr>
        <p:txBody>
          <a:bodyPr/>
          <a:lstStyle/>
          <a:p>
            <a:pPr algn="ctr"/>
            <a:r>
              <a:rPr lang="en-GB" sz="2800" b="1" dirty="0">
                <a:solidFill>
                  <a:schemeClr val="tx2"/>
                </a:solidFill>
              </a:rPr>
              <a:t>Reforms have boosted </a:t>
            </a:r>
            <a:r>
              <a:rPr lang="en-GB" sz="2800" b="1" dirty="0" err="1">
                <a:solidFill>
                  <a:schemeClr val="tx2"/>
                </a:solidFill>
              </a:rPr>
              <a:t>hirings</a:t>
            </a:r>
            <a:endParaRPr lang="en-GB" sz="2800" b="1" dirty="0">
              <a:solidFill>
                <a:schemeClr val="tx2"/>
              </a:solidFill>
            </a:endParaRPr>
          </a:p>
        </p:txBody>
      </p:sp>
      <p:sp>
        <p:nvSpPr>
          <p:cNvPr id="6" name="TextBox 5"/>
          <p:cNvSpPr txBox="1"/>
          <p:nvPr/>
        </p:nvSpPr>
        <p:spPr>
          <a:xfrm>
            <a:off x="643691" y="5863118"/>
            <a:ext cx="6998443" cy="307777"/>
          </a:xfrm>
          <a:prstGeom prst="rect">
            <a:avLst/>
          </a:prstGeom>
          <a:noFill/>
        </p:spPr>
        <p:txBody>
          <a:bodyPr wrap="square" rtlCol="0">
            <a:spAutoFit/>
          </a:bodyPr>
          <a:lstStyle/>
          <a:p>
            <a:r>
              <a:rPr lang="en-US" sz="1400" b="1" i="1" dirty="0">
                <a:latin typeface="Arial Narrow" panose="020B0606020202030204" pitchFamily="34" charset="0"/>
              </a:rPr>
              <a:t>Source</a:t>
            </a:r>
            <a:r>
              <a:rPr lang="en-US" sz="1400" dirty="0">
                <a:latin typeface="Arial Narrow" panose="020B0606020202030204" pitchFamily="34" charset="0"/>
              </a:rPr>
              <a:t>: </a:t>
            </a:r>
            <a:r>
              <a:rPr lang="it-IT" sz="1400" dirty="0">
                <a:latin typeface="Arial Narrow" panose="020B0606020202030204" pitchFamily="34" charset="0"/>
              </a:rPr>
              <a:t> Istituto nazionale della previdenza sociale (INPS) Osservatorio sul Precariato.</a:t>
            </a:r>
            <a:endParaRPr lang="en-US" sz="1400" dirty="0">
              <a:latin typeface="Arial Narrow" panose="020B0606020202030204" pitchFamily="34" charset="0"/>
            </a:endParaRPr>
          </a:p>
        </p:txBody>
      </p:sp>
      <p:cxnSp>
        <p:nvCxnSpPr>
          <p:cNvPr id="8" name="Straight Connector 7"/>
          <p:cNvCxnSpPr/>
          <p:nvPr/>
        </p:nvCxnSpPr>
        <p:spPr>
          <a:xfrm>
            <a:off x="4758432" y="1844824"/>
            <a:ext cx="0" cy="3744416"/>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355976" y="2830820"/>
            <a:ext cx="1073708" cy="738664"/>
          </a:xfrm>
          <a:prstGeom prst="rect">
            <a:avLst/>
          </a:prstGeom>
          <a:solidFill>
            <a:schemeClr val="bg1"/>
          </a:solidFill>
        </p:spPr>
        <p:txBody>
          <a:bodyPr wrap="square" rtlCol="0">
            <a:spAutoFit/>
          </a:bodyPr>
          <a:lstStyle/>
          <a:p>
            <a:r>
              <a:rPr lang="en-GB" sz="1400" dirty="0">
                <a:solidFill>
                  <a:schemeClr val="bg2">
                    <a:lumMod val="10000"/>
                  </a:schemeClr>
                </a:solidFill>
                <a:latin typeface="Arial Narrow" panose="020B0606020202030204" pitchFamily="34" charset="0"/>
              </a:rPr>
              <a:t>Jobs Act enacted in early-2015</a:t>
            </a:r>
          </a:p>
        </p:txBody>
      </p:sp>
    </p:spTree>
    <p:extLst>
      <p:ext uri="{BB962C8B-B14F-4D97-AF65-F5344CB8AC3E}">
        <p14:creationId xmlns:p14="http://schemas.microsoft.com/office/powerpoint/2010/main" xmlns="" val="42457494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8172400" cy="1022400"/>
          </a:xfrm>
        </p:spPr>
        <p:txBody>
          <a:bodyPr/>
          <a:lstStyle/>
          <a:p>
            <a:pPr algn="ctr"/>
            <a:r>
              <a:rPr lang="en-US" sz="2800" b="1" dirty="0">
                <a:solidFill>
                  <a:schemeClr val="tx2"/>
                </a:solidFill>
              </a:rPr>
              <a:t>Higher employment has </a:t>
            </a:r>
            <a:r>
              <a:rPr lang="en-US" sz="2800" b="1" dirty="0" smtClean="0">
                <a:solidFill>
                  <a:schemeClr val="tx2"/>
                </a:solidFill>
              </a:rPr>
              <a:t>increased</a:t>
            </a:r>
            <a:r>
              <a:rPr lang="en-US" sz="2800" b="1" dirty="0">
                <a:solidFill>
                  <a:schemeClr val="tx2"/>
                </a:solidFill>
              </a:rPr>
              <a:t/>
            </a:r>
            <a:br>
              <a:rPr lang="en-US" sz="2800" b="1" dirty="0">
                <a:solidFill>
                  <a:schemeClr val="tx2"/>
                </a:solidFill>
              </a:rPr>
            </a:br>
            <a:r>
              <a:rPr lang="en-US" sz="2800" b="1" dirty="0">
                <a:solidFill>
                  <a:schemeClr val="tx2"/>
                </a:solidFill>
              </a:rPr>
              <a:t>private consumption and growth</a:t>
            </a:r>
            <a:endParaRPr lang="en-GB" sz="2800" b="1" dirty="0">
              <a:solidFill>
                <a:schemeClr val="tx2"/>
              </a:solidFill>
            </a:endParaRPr>
          </a:p>
        </p:txBody>
      </p:sp>
      <p:sp>
        <p:nvSpPr>
          <p:cNvPr id="6" name="TextBox 5"/>
          <p:cNvSpPr txBox="1"/>
          <p:nvPr/>
        </p:nvSpPr>
        <p:spPr>
          <a:xfrm>
            <a:off x="611560" y="5903694"/>
            <a:ext cx="6998443" cy="523220"/>
          </a:xfrm>
          <a:prstGeom prst="rect">
            <a:avLst/>
          </a:prstGeom>
          <a:noFill/>
        </p:spPr>
        <p:txBody>
          <a:bodyPr wrap="square" rtlCol="0">
            <a:spAutoFit/>
          </a:bodyPr>
          <a:lstStyle/>
          <a:p>
            <a:r>
              <a:rPr lang="en-US" sz="1400" b="1" i="1" dirty="0">
                <a:latin typeface="Arial Narrow" panose="020B0606020202030204" pitchFamily="34" charset="0"/>
              </a:rPr>
              <a:t>Source</a:t>
            </a:r>
            <a:r>
              <a:rPr lang="en-US" sz="1400" dirty="0">
                <a:latin typeface="Arial Narrow" panose="020B0606020202030204" pitchFamily="34" charset="0"/>
              </a:rPr>
              <a:t>: OECD Economic Outlook 100 Database</a:t>
            </a:r>
          </a:p>
          <a:p>
            <a:pPr marL="108000" indent="-108000">
              <a:buFont typeface="+mj-lt"/>
              <a:buAutoNum type="arabicPeriod"/>
            </a:pPr>
            <a:endParaRPr lang="en-US" sz="1400" dirty="0">
              <a:latin typeface="Arial Narrow" panose="020B0606020202030204" pitchFamily="34" charset="0"/>
            </a:endParaRPr>
          </a:p>
        </p:txBody>
      </p:sp>
      <p:graphicFrame>
        <p:nvGraphicFramePr>
          <p:cNvPr id="8" name="Chart 7"/>
          <p:cNvGraphicFramePr>
            <a:graphicFrameLocks/>
          </p:cNvGraphicFramePr>
          <p:nvPr>
            <p:extLst>
              <p:ext uri="{D42A27DB-BD31-4B8C-83A1-F6EECF244321}">
                <p14:modId xmlns:p14="http://schemas.microsoft.com/office/powerpoint/2010/main" xmlns="" val="128471052"/>
              </p:ext>
            </p:extLst>
          </p:nvPr>
        </p:nvGraphicFramePr>
        <p:xfrm>
          <a:off x="683568" y="1649302"/>
          <a:ext cx="7848872" cy="4248472"/>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14"/>
          <p:cNvSpPr txBox="1"/>
          <p:nvPr/>
        </p:nvSpPr>
        <p:spPr>
          <a:xfrm>
            <a:off x="827584" y="1664537"/>
            <a:ext cx="2217369" cy="25754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GB" sz="1400" dirty="0">
                <a:solidFill>
                  <a:schemeClr val="bg2">
                    <a:lumMod val="10000"/>
                  </a:schemeClr>
                </a:solidFill>
                <a:latin typeface="Arial Narrow" panose="020B0606020202030204" pitchFamily="34" charset="0"/>
              </a:rPr>
              <a:t>Y-o-Y % changes</a:t>
            </a:r>
          </a:p>
        </p:txBody>
      </p:sp>
    </p:spTree>
    <p:extLst>
      <p:ext uri="{BB962C8B-B14F-4D97-AF65-F5344CB8AC3E}">
        <p14:creationId xmlns:p14="http://schemas.microsoft.com/office/powerpoint/2010/main" xmlns="" val="2426868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8172400" cy="1022400"/>
          </a:xfrm>
        </p:spPr>
        <p:txBody>
          <a:bodyPr/>
          <a:lstStyle/>
          <a:p>
            <a:pPr algn="ctr"/>
            <a:r>
              <a:rPr lang="en-US" sz="2800" b="1" dirty="0">
                <a:solidFill>
                  <a:schemeClr val="tx2"/>
                </a:solidFill>
              </a:rPr>
              <a:t>Fiscal policy is supporting growth</a:t>
            </a:r>
            <a:endParaRPr lang="en-GB" sz="2800" b="1" dirty="0">
              <a:solidFill>
                <a:schemeClr val="tx2"/>
              </a:solidFill>
            </a:endParaRPr>
          </a:p>
        </p:txBody>
      </p:sp>
      <p:sp>
        <p:nvSpPr>
          <p:cNvPr id="7" name="TextBox 6"/>
          <p:cNvSpPr txBox="1"/>
          <p:nvPr/>
        </p:nvSpPr>
        <p:spPr>
          <a:xfrm>
            <a:off x="813917" y="6069118"/>
            <a:ext cx="6998443" cy="523220"/>
          </a:xfrm>
          <a:prstGeom prst="rect">
            <a:avLst/>
          </a:prstGeom>
          <a:noFill/>
        </p:spPr>
        <p:txBody>
          <a:bodyPr wrap="square" rtlCol="0">
            <a:spAutoFit/>
          </a:bodyPr>
          <a:lstStyle/>
          <a:p>
            <a:r>
              <a:rPr lang="en-US" sz="1400" b="1" i="1" dirty="0">
                <a:latin typeface="Arial Narrow" panose="020B0606020202030204" pitchFamily="34" charset="0"/>
              </a:rPr>
              <a:t>Source</a:t>
            </a:r>
            <a:r>
              <a:rPr lang="en-US" sz="1400" dirty="0">
                <a:latin typeface="Arial Narrow" panose="020B0606020202030204" pitchFamily="34" charset="0"/>
              </a:rPr>
              <a:t>: OECD Economic Outlook 100 Database, updated on 20 January, 2017.</a:t>
            </a:r>
          </a:p>
          <a:p>
            <a:pPr marL="108000" indent="-108000">
              <a:buFont typeface="+mj-lt"/>
              <a:buAutoNum type="arabicPeriod"/>
            </a:pPr>
            <a:endParaRPr lang="en-US" sz="1400" dirty="0">
              <a:latin typeface="Arial Narrow" panose="020B0606020202030204" pitchFamily="34" charset="0"/>
            </a:endParaRPr>
          </a:p>
        </p:txBody>
      </p:sp>
      <p:graphicFrame>
        <p:nvGraphicFramePr>
          <p:cNvPr id="5" name="Chart 4"/>
          <p:cNvGraphicFramePr>
            <a:graphicFrameLocks/>
          </p:cNvGraphicFramePr>
          <p:nvPr>
            <p:extLst>
              <p:ext uri="{D42A27DB-BD31-4B8C-83A1-F6EECF244321}">
                <p14:modId xmlns:p14="http://schemas.microsoft.com/office/powerpoint/2010/main" xmlns="" val="2129143906"/>
              </p:ext>
            </p:extLst>
          </p:nvPr>
        </p:nvGraphicFramePr>
        <p:xfrm>
          <a:off x="611560" y="1412776"/>
          <a:ext cx="7776864" cy="45365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42457494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p:cNvGraphicFramePr>
            <a:graphicFrameLocks/>
          </p:cNvGraphicFramePr>
          <p:nvPr>
            <p:extLst>
              <p:ext uri="{D42A27DB-BD31-4B8C-83A1-F6EECF244321}">
                <p14:modId xmlns:p14="http://schemas.microsoft.com/office/powerpoint/2010/main" xmlns="" val="2719930965"/>
              </p:ext>
            </p:extLst>
          </p:nvPr>
        </p:nvGraphicFramePr>
        <p:xfrm>
          <a:off x="813917" y="1484784"/>
          <a:ext cx="7646515" cy="4584334"/>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p:cNvSpPr>
            <a:spLocks noGrp="1"/>
          </p:cNvSpPr>
          <p:nvPr>
            <p:ph type="title"/>
          </p:nvPr>
        </p:nvSpPr>
        <p:spPr>
          <a:xfrm>
            <a:off x="683568" y="260648"/>
            <a:ext cx="8172400" cy="1022400"/>
          </a:xfrm>
        </p:spPr>
        <p:txBody>
          <a:bodyPr/>
          <a:lstStyle/>
          <a:p>
            <a:pPr algn="ctr"/>
            <a:r>
              <a:rPr lang="en-US" sz="2800" b="1" dirty="0" smtClean="0">
                <a:solidFill>
                  <a:schemeClr val="tx2"/>
                </a:solidFill>
              </a:rPr>
              <a:t>Banks</a:t>
            </a:r>
            <a:r>
              <a:rPr lang="en-US" sz="2800" b="1" dirty="0">
                <a:solidFill>
                  <a:schemeClr val="tx2"/>
                </a:solidFill>
              </a:rPr>
              <a:t>’ </a:t>
            </a:r>
            <a:r>
              <a:rPr lang="en-US" sz="2800" b="1" dirty="0" smtClean="0">
                <a:solidFill>
                  <a:schemeClr val="tx2"/>
                </a:solidFill>
              </a:rPr>
              <a:t>non-performing loans are high</a:t>
            </a:r>
            <a:endParaRPr lang="en-US" sz="2800" b="1" dirty="0">
              <a:solidFill>
                <a:schemeClr val="tx2"/>
              </a:solidFill>
            </a:endParaRPr>
          </a:p>
        </p:txBody>
      </p:sp>
      <p:sp>
        <p:nvSpPr>
          <p:cNvPr id="7" name="TextBox 6"/>
          <p:cNvSpPr txBox="1"/>
          <p:nvPr/>
        </p:nvSpPr>
        <p:spPr>
          <a:xfrm>
            <a:off x="813917" y="6069118"/>
            <a:ext cx="6998443" cy="307777"/>
          </a:xfrm>
          <a:prstGeom prst="rect">
            <a:avLst/>
          </a:prstGeom>
          <a:noFill/>
        </p:spPr>
        <p:txBody>
          <a:bodyPr wrap="square" rtlCol="0">
            <a:spAutoFit/>
          </a:bodyPr>
          <a:lstStyle/>
          <a:p>
            <a:endParaRPr lang="en-US" sz="1400" b="1" i="1" dirty="0">
              <a:latin typeface="Arial Narrow" panose="020B0606020202030204" pitchFamily="34" charset="0"/>
            </a:endParaRPr>
          </a:p>
        </p:txBody>
      </p:sp>
      <p:sp>
        <p:nvSpPr>
          <p:cNvPr id="3" name="Rectangle 2"/>
          <p:cNvSpPr/>
          <p:nvPr/>
        </p:nvSpPr>
        <p:spPr>
          <a:xfrm>
            <a:off x="2286000" y="1484784"/>
            <a:ext cx="4572000" cy="523220"/>
          </a:xfrm>
          <a:prstGeom prst="rect">
            <a:avLst/>
          </a:prstGeom>
        </p:spPr>
        <p:txBody>
          <a:bodyPr>
            <a:spAutoFit/>
          </a:bodyPr>
          <a:lstStyle/>
          <a:p>
            <a:pPr algn="ctr">
              <a:defRPr sz="900" b="1" i="0" u="none" strike="noStrike" kern="1200" baseline="0">
                <a:solidFill>
                  <a:srgbClr val="000000"/>
                </a:solidFill>
                <a:latin typeface="Arial Narrow"/>
                <a:ea typeface="+mn-ea"/>
                <a:cs typeface="+mn-cs"/>
              </a:defRPr>
            </a:pPr>
            <a:r>
              <a:rPr lang="en-US" sz="1400" dirty="0">
                <a:solidFill>
                  <a:schemeClr val="bg2">
                    <a:lumMod val="10000"/>
                  </a:schemeClr>
                </a:solidFill>
                <a:latin typeface="Arial Narrow"/>
              </a:rPr>
              <a:t>Non-performing loans to total gross loans</a:t>
            </a:r>
            <a:br>
              <a:rPr lang="en-US" sz="1400" dirty="0">
                <a:solidFill>
                  <a:schemeClr val="bg2">
                    <a:lumMod val="10000"/>
                  </a:schemeClr>
                </a:solidFill>
                <a:latin typeface="Arial Narrow"/>
              </a:rPr>
            </a:br>
            <a:r>
              <a:rPr lang="en-US" sz="1400" dirty="0">
                <a:solidFill>
                  <a:schemeClr val="bg2">
                    <a:lumMod val="10000"/>
                  </a:schemeClr>
                </a:solidFill>
                <a:latin typeface="Arial Narrow"/>
              </a:rPr>
              <a:t>2016Q2 or latest </a:t>
            </a:r>
            <a:r>
              <a:rPr lang="en-US" sz="1400" dirty="0" smtClean="0">
                <a:solidFill>
                  <a:schemeClr val="bg2">
                    <a:lumMod val="10000"/>
                  </a:schemeClr>
                </a:solidFill>
                <a:latin typeface="Arial Narrow"/>
              </a:rPr>
              <a:t>available</a:t>
            </a:r>
            <a:endParaRPr lang="en-US" sz="1400" dirty="0">
              <a:solidFill>
                <a:schemeClr val="bg2">
                  <a:lumMod val="10000"/>
                </a:schemeClr>
              </a:solidFill>
              <a:latin typeface="Arial Narrow"/>
            </a:endParaRPr>
          </a:p>
        </p:txBody>
      </p:sp>
      <p:sp>
        <p:nvSpPr>
          <p:cNvPr id="6" name="TextBox 5"/>
          <p:cNvSpPr txBox="1"/>
          <p:nvPr/>
        </p:nvSpPr>
        <p:spPr>
          <a:xfrm>
            <a:off x="813917" y="6069118"/>
            <a:ext cx="6998443" cy="523220"/>
          </a:xfrm>
          <a:prstGeom prst="rect">
            <a:avLst/>
          </a:prstGeom>
          <a:noFill/>
        </p:spPr>
        <p:txBody>
          <a:bodyPr wrap="square" rtlCol="0">
            <a:spAutoFit/>
          </a:bodyPr>
          <a:lstStyle/>
          <a:p>
            <a:r>
              <a:rPr lang="en-US" sz="1400" b="1" i="1" dirty="0">
                <a:latin typeface="Arial Narrow" panose="020B0606020202030204" pitchFamily="34" charset="0"/>
              </a:rPr>
              <a:t>Source</a:t>
            </a:r>
            <a:r>
              <a:rPr lang="en-US" sz="1400" dirty="0">
                <a:latin typeface="Arial Narrow" panose="020B0606020202030204" pitchFamily="34" charset="0"/>
              </a:rPr>
              <a:t>: </a:t>
            </a:r>
            <a:r>
              <a:rPr lang="en-US" sz="1400" dirty="0" smtClean="0">
                <a:latin typeface="Arial Narrow" panose="020B0606020202030204" pitchFamily="34" charset="0"/>
              </a:rPr>
              <a:t>IMF Financial Soundness Indicators.</a:t>
            </a:r>
            <a:endParaRPr lang="en-US" sz="1400" dirty="0">
              <a:latin typeface="Arial Narrow" panose="020B0606020202030204" pitchFamily="34" charset="0"/>
            </a:endParaRPr>
          </a:p>
          <a:p>
            <a:pPr marL="108000" indent="-108000">
              <a:buFont typeface="+mj-lt"/>
              <a:buAutoNum type="arabicPeriod"/>
            </a:pPr>
            <a:endParaRPr lang="en-US" sz="1400" dirty="0">
              <a:latin typeface="Arial Narrow" panose="020B0606020202030204" pitchFamily="34" charset="0"/>
            </a:endParaRPr>
          </a:p>
        </p:txBody>
      </p:sp>
    </p:spTree>
    <p:extLst>
      <p:ext uri="{BB962C8B-B14F-4D97-AF65-F5344CB8AC3E}">
        <p14:creationId xmlns:p14="http://schemas.microsoft.com/office/powerpoint/2010/main" xmlns="" val="4392738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88640"/>
            <a:ext cx="8172400" cy="1080120"/>
          </a:xfrm>
        </p:spPr>
        <p:txBody>
          <a:bodyPr/>
          <a:lstStyle/>
          <a:p>
            <a:pPr algn="ctr"/>
            <a:r>
              <a:rPr lang="en-US" sz="2800" b="1" dirty="0">
                <a:solidFill>
                  <a:schemeClr val="tx2"/>
                </a:solidFill>
              </a:rPr>
              <a:t>Good progress on structural reforms</a:t>
            </a:r>
            <a:endParaRPr lang="en-GB" sz="2800" b="1" dirty="0">
              <a:solidFill>
                <a:schemeClr val="tx2"/>
              </a:solidFill>
            </a:endParaRPr>
          </a:p>
        </p:txBody>
      </p:sp>
      <p:sp>
        <p:nvSpPr>
          <p:cNvPr id="5" name="TextBox 4"/>
          <p:cNvSpPr txBox="1"/>
          <p:nvPr/>
        </p:nvSpPr>
        <p:spPr>
          <a:xfrm>
            <a:off x="237853" y="6165304"/>
            <a:ext cx="6998443" cy="523220"/>
          </a:xfrm>
          <a:prstGeom prst="rect">
            <a:avLst/>
          </a:prstGeom>
          <a:noFill/>
        </p:spPr>
        <p:txBody>
          <a:bodyPr wrap="square" rtlCol="0">
            <a:spAutoFit/>
          </a:bodyPr>
          <a:lstStyle/>
          <a:p>
            <a:r>
              <a:rPr lang="en-US" sz="1400" b="1" i="1" dirty="0">
                <a:latin typeface="Arial Narrow" panose="020B0606020202030204" pitchFamily="34" charset="0"/>
              </a:rPr>
              <a:t>Source</a:t>
            </a:r>
            <a:r>
              <a:rPr lang="en-US" sz="1400" dirty="0">
                <a:latin typeface="Arial Narrow" panose="020B0606020202030204" pitchFamily="34" charset="0"/>
              </a:rPr>
              <a:t>: OECD compilation. </a:t>
            </a:r>
          </a:p>
          <a:p>
            <a:pPr marL="108000" indent="-108000">
              <a:buFont typeface="+mj-lt"/>
              <a:buAutoNum type="arabicPeriod"/>
            </a:pPr>
            <a:endParaRPr lang="en-US" sz="1400" dirty="0">
              <a:latin typeface="Arial Narrow" panose="020B0606020202030204" pitchFamily="34" charset="0"/>
            </a:endParaRPr>
          </a:p>
        </p:txBody>
      </p:sp>
      <p:graphicFrame>
        <p:nvGraphicFramePr>
          <p:cNvPr id="6" name="Content Placeholder 2"/>
          <p:cNvGraphicFramePr>
            <a:graphicFrameLocks noGrp="1"/>
          </p:cNvGraphicFramePr>
          <p:nvPr>
            <p:ph idx="1"/>
            <p:extLst>
              <p:ext uri="{D42A27DB-BD31-4B8C-83A1-F6EECF244321}">
                <p14:modId xmlns:p14="http://schemas.microsoft.com/office/powerpoint/2010/main" xmlns="" val="912143035"/>
              </p:ext>
            </p:extLst>
          </p:nvPr>
        </p:nvGraphicFramePr>
        <p:xfrm>
          <a:off x="251520" y="1456010"/>
          <a:ext cx="8640960" cy="5215702"/>
        </p:xfrm>
        <a:graphic>
          <a:graphicData uri="http://schemas.openxmlformats.org/drawingml/2006/table">
            <a:tbl>
              <a:tblPr firstRow="1" bandRow="1">
                <a:tableStyleId>{5C22544A-7EE6-4342-B048-85BDC9FD1C3A}</a:tableStyleId>
              </a:tblPr>
              <a:tblGrid>
                <a:gridCol w="2856516">
                  <a:extLst>
                    <a:ext uri="{9D8B030D-6E8A-4147-A177-3AD203B41FA5}">
                      <a16:colId xmlns="" xmlns:a16="http://schemas.microsoft.com/office/drawing/2014/main" val="20000"/>
                    </a:ext>
                  </a:extLst>
                </a:gridCol>
                <a:gridCol w="2616092">
                  <a:extLst>
                    <a:ext uri="{9D8B030D-6E8A-4147-A177-3AD203B41FA5}">
                      <a16:colId xmlns="" xmlns:a16="http://schemas.microsoft.com/office/drawing/2014/main" val="20001"/>
                    </a:ext>
                  </a:extLst>
                </a:gridCol>
                <a:gridCol w="3168352">
                  <a:extLst>
                    <a:ext uri="{9D8B030D-6E8A-4147-A177-3AD203B41FA5}">
                      <a16:colId xmlns="" xmlns:a16="http://schemas.microsoft.com/office/drawing/2014/main" val="20002"/>
                    </a:ext>
                  </a:extLst>
                </a:gridCol>
              </a:tblGrid>
              <a:tr h="460822">
                <a:tc>
                  <a:txBody>
                    <a:bodyPr/>
                    <a:lstStyle/>
                    <a:p>
                      <a:pPr algn="ctr"/>
                      <a:r>
                        <a:rPr lang="en-US" sz="1600" i="0" dirty="0">
                          <a:solidFill>
                            <a:schemeClr val="bg1"/>
                          </a:solidFill>
                        </a:rPr>
                        <a:t>Reforms approved</a:t>
                      </a:r>
                    </a:p>
                  </a:txBody>
                  <a:tcPr anchor="ctr">
                    <a:solidFill>
                      <a:srgbClr val="00B0F0"/>
                    </a:solidFill>
                  </a:tcPr>
                </a:tc>
                <a:tc>
                  <a:txBody>
                    <a:bodyPr/>
                    <a:lstStyle/>
                    <a:p>
                      <a:pPr algn="ctr"/>
                      <a:r>
                        <a:rPr lang="en-US" sz="1600" i="0" dirty="0">
                          <a:solidFill>
                            <a:schemeClr val="bg1"/>
                          </a:solidFill>
                        </a:rPr>
                        <a:t>Ongoing reforms</a:t>
                      </a:r>
                      <a:endParaRPr lang="es-MX" sz="1600" i="0" dirty="0">
                        <a:solidFill>
                          <a:schemeClr val="bg1"/>
                        </a:solidFill>
                      </a:endParaRPr>
                    </a:p>
                  </a:txBody>
                  <a:tcPr anchor="ctr">
                    <a:solidFill>
                      <a:schemeClr val="accent6"/>
                    </a:solidFill>
                  </a:tcPr>
                </a:tc>
                <a:tc>
                  <a:txBody>
                    <a:bodyPr/>
                    <a:lstStyle/>
                    <a:p>
                      <a:pPr marL="0" algn="ctr" rtl="0" eaLnBrk="1" latinLnBrk="0" hangingPunct="1"/>
                      <a:r>
                        <a:rPr kumimoji="0" lang="en-US" sz="1600" b="1" i="0" kern="1200" dirty="0">
                          <a:solidFill>
                            <a:schemeClr val="bg1"/>
                          </a:solidFill>
                          <a:latin typeface="+mn-lt"/>
                          <a:ea typeface="+mn-ea"/>
                          <a:cs typeface="+mn-cs"/>
                        </a:rPr>
                        <a:t>Reforms to do</a:t>
                      </a:r>
                      <a:endParaRPr kumimoji="0" lang="es-MX" sz="1600" b="1" i="0" kern="1200" dirty="0">
                        <a:solidFill>
                          <a:schemeClr val="bg1"/>
                        </a:solidFill>
                        <a:latin typeface="+mn-lt"/>
                        <a:ea typeface="+mn-ea"/>
                        <a:cs typeface="+mn-cs"/>
                      </a:endParaRPr>
                    </a:p>
                  </a:txBody>
                  <a:tcPr anchor="ctr">
                    <a:lnB w="38100" cmpd="sng">
                      <a:noFill/>
                    </a:lnB>
                    <a:solidFill>
                      <a:srgbClr val="FF0000"/>
                    </a:solidFill>
                  </a:tcPr>
                </a:tc>
                <a:extLst>
                  <a:ext uri="{0D108BD9-81ED-4DB2-BD59-A6C34878D82A}">
                    <a16:rowId xmlns="" xmlns:a16="http://schemas.microsoft.com/office/drawing/2014/main" val="10000"/>
                  </a:ext>
                </a:extLst>
              </a:tr>
              <a:tr h="4418206">
                <a:tc>
                  <a:txBody>
                    <a:bodyPr/>
                    <a:lstStyle/>
                    <a:p>
                      <a:r>
                        <a:rPr lang="en-US" sz="1800" b="0" dirty="0">
                          <a:solidFill>
                            <a:schemeClr val="bg2">
                              <a:lumMod val="10000"/>
                            </a:schemeClr>
                          </a:solidFill>
                        </a:rPr>
                        <a:t>Jobs Act</a:t>
                      </a:r>
                    </a:p>
                    <a:p>
                      <a:endParaRPr lang="en-US" sz="1800" b="0" dirty="0">
                        <a:solidFill>
                          <a:schemeClr val="bg2">
                            <a:lumMod val="10000"/>
                          </a:schemeClr>
                        </a:solidFill>
                      </a:endParaRPr>
                    </a:p>
                    <a:p>
                      <a:r>
                        <a:rPr lang="en-US" sz="1800" b="0" dirty="0">
                          <a:solidFill>
                            <a:schemeClr val="bg2">
                              <a:lumMod val="10000"/>
                            </a:schemeClr>
                          </a:solidFill>
                        </a:rPr>
                        <a:t>Youth Guarantee</a:t>
                      </a:r>
                    </a:p>
                    <a:p>
                      <a:endParaRPr lang="en-US" sz="1800" b="0" dirty="0">
                        <a:solidFill>
                          <a:schemeClr val="bg2">
                            <a:lumMod val="10000"/>
                          </a:schemeClr>
                        </a:solidFill>
                      </a:endParaRPr>
                    </a:p>
                    <a:p>
                      <a:r>
                        <a:rPr lang="en-US" sz="1800" b="0" dirty="0">
                          <a:solidFill>
                            <a:schemeClr val="bg2">
                              <a:lumMod val="10000"/>
                            </a:schemeClr>
                          </a:solidFill>
                        </a:rPr>
                        <a:t>Spending reviews</a:t>
                      </a:r>
                    </a:p>
                    <a:p>
                      <a:endParaRPr lang="en-US" sz="1800" b="0" dirty="0">
                        <a:solidFill>
                          <a:schemeClr val="bg2">
                            <a:lumMod val="10000"/>
                          </a:schemeClr>
                        </a:solidFill>
                      </a:endParaRPr>
                    </a:p>
                    <a:p>
                      <a:r>
                        <a:rPr lang="en-US" sz="1800" b="0" dirty="0">
                          <a:solidFill>
                            <a:schemeClr val="bg2">
                              <a:lumMod val="10000"/>
                            </a:schemeClr>
                          </a:solidFill>
                        </a:rPr>
                        <a:t>Budget</a:t>
                      </a:r>
                      <a:r>
                        <a:rPr lang="en-US" sz="1800" b="0" baseline="0" dirty="0">
                          <a:solidFill>
                            <a:schemeClr val="bg2">
                              <a:lumMod val="10000"/>
                            </a:schemeClr>
                          </a:solidFill>
                        </a:rPr>
                        <a:t> making process</a:t>
                      </a:r>
                      <a:endParaRPr lang="en-US" sz="1800" b="0" dirty="0">
                        <a:solidFill>
                          <a:schemeClr val="bg2">
                            <a:lumMod val="10000"/>
                          </a:schemeClr>
                        </a:solidFill>
                      </a:endParaRPr>
                    </a:p>
                    <a:p>
                      <a:endParaRPr lang="en-US" sz="1800" b="0" dirty="0">
                        <a:solidFill>
                          <a:schemeClr val="bg2">
                            <a:lumMod val="10000"/>
                          </a:schemeClr>
                        </a:solidFill>
                      </a:endParaRPr>
                    </a:p>
                    <a:p>
                      <a:r>
                        <a:rPr lang="en-US" sz="1800" b="0" dirty="0">
                          <a:solidFill>
                            <a:schemeClr val="bg2">
                              <a:lumMod val="10000"/>
                            </a:schemeClr>
                          </a:solidFill>
                        </a:rPr>
                        <a:t>Public procurement code </a:t>
                      </a:r>
                    </a:p>
                    <a:p>
                      <a:endParaRPr lang="en-US" sz="1800" b="0" dirty="0">
                        <a:solidFill>
                          <a:schemeClr val="bg2">
                            <a:lumMod val="10000"/>
                          </a:schemeClr>
                        </a:solidFill>
                      </a:endParaRPr>
                    </a:p>
                    <a:p>
                      <a:r>
                        <a:rPr lang="en-US" sz="1800" b="0" dirty="0">
                          <a:solidFill>
                            <a:schemeClr val="bg2">
                              <a:lumMod val="10000"/>
                            </a:schemeClr>
                          </a:solidFill>
                        </a:rPr>
                        <a:t>Anti-corruption (ANAC)</a:t>
                      </a:r>
                    </a:p>
                    <a:p>
                      <a:endParaRPr lang="en-US" sz="1800" b="0" dirty="0">
                        <a:solidFill>
                          <a:schemeClr val="bg2">
                            <a:lumMod val="10000"/>
                          </a:schemeClr>
                        </a:solidFill>
                      </a:endParaRPr>
                    </a:p>
                  </a:txBody>
                  <a:tcPr>
                    <a:noFill/>
                  </a:tcPr>
                </a:tc>
                <a:tc>
                  <a:txBody>
                    <a:bodyPr/>
                    <a:lstStyle/>
                    <a:p>
                      <a:r>
                        <a:rPr lang="en-US" sz="1800" dirty="0">
                          <a:solidFill>
                            <a:schemeClr val="bg2">
                              <a:lumMod val="10000"/>
                            </a:schemeClr>
                          </a:solidFill>
                        </a:rPr>
                        <a:t>Tax evasion and</a:t>
                      </a:r>
                      <a:r>
                        <a:rPr lang="en-US" sz="1800" baseline="0" dirty="0">
                          <a:solidFill>
                            <a:schemeClr val="bg2">
                              <a:lumMod val="10000"/>
                            </a:schemeClr>
                          </a:solidFill>
                        </a:rPr>
                        <a:t> compliance</a:t>
                      </a:r>
                      <a:endParaRPr lang="en-US" sz="1800" dirty="0">
                        <a:solidFill>
                          <a:schemeClr val="bg2">
                            <a:lumMod val="10000"/>
                          </a:schemeClr>
                        </a:solidFill>
                      </a:endParaRPr>
                    </a:p>
                    <a:p>
                      <a:endParaRPr lang="en-US" sz="1800" dirty="0">
                        <a:solidFill>
                          <a:schemeClr val="bg2">
                            <a:lumMod val="10000"/>
                          </a:schemeClr>
                        </a:solidFill>
                      </a:endParaRPr>
                    </a:p>
                    <a:p>
                      <a:r>
                        <a:rPr lang="en-US" sz="1800" dirty="0">
                          <a:solidFill>
                            <a:schemeClr val="bg2">
                              <a:lumMod val="10000"/>
                            </a:schemeClr>
                          </a:solidFill>
                        </a:rPr>
                        <a:t>Public</a:t>
                      </a:r>
                      <a:r>
                        <a:rPr lang="en-US" sz="1800" baseline="0" dirty="0">
                          <a:solidFill>
                            <a:schemeClr val="bg2">
                              <a:lumMod val="10000"/>
                            </a:schemeClr>
                          </a:solidFill>
                        </a:rPr>
                        <a:t> administration</a:t>
                      </a:r>
                    </a:p>
                    <a:p>
                      <a:endParaRPr lang="en-US" sz="1800" baseline="0" dirty="0">
                        <a:solidFill>
                          <a:schemeClr val="bg2">
                            <a:lumMod val="10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2">
                              <a:lumMod val="10000"/>
                            </a:schemeClr>
                          </a:solidFill>
                        </a:rPr>
                        <a:t>Competition law</a:t>
                      </a:r>
                    </a:p>
                    <a:p>
                      <a:endParaRPr lang="en-US" sz="1800" dirty="0">
                        <a:solidFill>
                          <a:schemeClr val="bg2">
                            <a:lumMod val="10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2">
                              <a:lumMod val="10000"/>
                            </a:schemeClr>
                          </a:solidFill>
                        </a:rPr>
                        <a:t>National anti-Poverty </a:t>
                      </a:r>
                      <a:r>
                        <a:rPr lang="en-US" sz="1800" dirty="0" err="1">
                          <a:solidFill>
                            <a:schemeClr val="bg2">
                              <a:lumMod val="10000"/>
                            </a:schemeClr>
                          </a:solidFill>
                        </a:rPr>
                        <a:t>programme</a:t>
                      </a:r>
                      <a:endParaRPr lang="en-US" sz="1800" dirty="0">
                        <a:solidFill>
                          <a:schemeClr val="bg2">
                            <a:lumMod val="10000"/>
                          </a:schemeClr>
                        </a:solidFill>
                      </a:endParaRPr>
                    </a:p>
                    <a:p>
                      <a:endParaRPr lang="en-US" sz="1800" dirty="0">
                        <a:solidFill>
                          <a:schemeClr val="bg2">
                            <a:lumMod val="10000"/>
                          </a:schemeClr>
                        </a:solidFill>
                      </a:endParaRPr>
                    </a:p>
                    <a:p>
                      <a:r>
                        <a:rPr lang="en-US" sz="1800" dirty="0">
                          <a:solidFill>
                            <a:schemeClr val="bg2">
                              <a:lumMod val="10000"/>
                            </a:schemeClr>
                          </a:solidFill>
                        </a:rPr>
                        <a:t>Job-search</a:t>
                      </a:r>
                      <a:r>
                        <a:rPr lang="en-US" sz="1800" baseline="0" dirty="0">
                          <a:solidFill>
                            <a:schemeClr val="bg2">
                              <a:lumMod val="10000"/>
                            </a:schemeClr>
                          </a:solidFill>
                        </a:rPr>
                        <a:t> and training policies</a:t>
                      </a:r>
                      <a:endParaRPr lang="en-US" sz="1800" dirty="0">
                        <a:solidFill>
                          <a:schemeClr val="bg2">
                            <a:lumMod val="10000"/>
                          </a:schemeClr>
                        </a:solidFill>
                      </a:endParaRPr>
                    </a:p>
                    <a:p>
                      <a:endParaRPr lang="en-US" sz="1800" dirty="0">
                        <a:solidFill>
                          <a:schemeClr val="bg2">
                            <a:lumMod val="10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err="1" smtClean="0">
                          <a:solidFill>
                            <a:schemeClr val="bg2">
                              <a:lumMod val="10000"/>
                            </a:schemeClr>
                          </a:solidFill>
                        </a:rPr>
                        <a:t>Buona</a:t>
                      </a:r>
                      <a:r>
                        <a:rPr lang="en-US" sz="1800" dirty="0" smtClean="0">
                          <a:solidFill>
                            <a:schemeClr val="bg2">
                              <a:lumMod val="10000"/>
                            </a:schemeClr>
                          </a:solidFill>
                        </a:rPr>
                        <a:t> </a:t>
                      </a:r>
                      <a:r>
                        <a:rPr lang="en-US" sz="1800" dirty="0" err="1">
                          <a:solidFill>
                            <a:schemeClr val="bg2">
                              <a:lumMod val="10000"/>
                            </a:schemeClr>
                          </a:solidFill>
                        </a:rPr>
                        <a:t>Scuola</a:t>
                      </a:r>
                      <a:r>
                        <a:rPr lang="en-US" sz="1800" dirty="0">
                          <a:solidFill>
                            <a:schemeClr val="bg2">
                              <a:lumMod val="10000"/>
                            </a:schemeClr>
                          </a:solidFill>
                        </a:rPr>
                        <a:t> </a:t>
                      </a:r>
                      <a:endParaRPr lang="en-US" sz="1800" dirty="0" smtClean="0">
                        <a:solidFill>
                          <a:schemeClr val="bg2">
                            <a:lumMod val="10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solidFill>
                          <a:schemeClr val="bg2">
                            <a:lumMod val="10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smtClean="0">
                          <a:solidFill>
                            <a:schemeClr val="bg2">
                              <a:lumMod val="10000"/>
                            </a:schemeClr>
                          </a:solidFill>
                        </a:rPr>
                        <a:t>Industry 4.0</a:t>
                      </a:r>
                      <a:r>
                        <a:rPr lang="en-US" sz="1800" b="0" baseline="0" dirty="0" smtClean="0">
                          <a:solidFill>
                            <a:schemeClr val="bg2">
                              <a:lumMod val="10000"/>
                            </a:schemeClr>
                          </a:solidFill>
                        </a:rPr>
                        <a:t> </a:t>
                      </a:r>
                      <a:r>
                        <a:rPr lang="en-US" sz="1800" b="0" dirty="0" smtClean="0">
                          <a:solidFill>
                            <a:schemeClr val="bg2">
                              <a:lumMod val="10000"/>
                            </a:schemeClr>
                          </a:solidFill>
                        </a:rPr>
                        <a:t>Plan</a:t>
                      </a:r>
                      <a:endParaRPr lang="en-US" sz="1800" dirty="0">
                        <a:solidFill>
                          <a:schemeClr val="bg2">
                            <a:lumMod val="10000"/>
                          </a:schemeClr>
                        </a:solidFill>
                      </a:endParaRPr>
                    </a:p>
                  </a:txBody>
                  <a:tcPr>
                    <a:lnR w="12700" cmpd="sng">
                      <a:noFill/>
                    </a:ln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2">
                              <a:lumMod val="10000"/>
                            </a:schemeClr>
                          </a:solidFill>
                        </a:rPr>
                        <a:t>Lowering cash payment</a:t>
                      </a:r>
                      <a:r>
                        <a:rPr lang="en-US" sz="1800" baseline="0" dirty="0">
                          <a:solidFill>
                            <a:schemeClr val="bg2">
                              <a:lumMod val="10000"/>
                            </a:schemeClr>
                          </a:solidFill>
                        </a:rPr>
                        <a:t> thresholds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a:solidFill>
                          <a:schemeClr val="bg2">
                            <a:lumMod val="10000"/>
                          </a:schemeClr>
                        </a:solidFill>
                      </a:endParaRPr>
                    </a:p>
                    <a:p>
                      <a:r>
                        <a:rPr lang="en-US" sz="1800" dirty="0" smtClean="0">
                          <a:solidFill>
                            <a:schemeClr val="bg2">
                              <a:lumMod val="10000"/>
                            </a:schemeClr>
                          </a:solidFill>
                        </a:rPr>
                        <a:t>Permanent cut in social security</a:t>
                      </a:r>
                      <a:r>
                        <a:rPr lang="en-US" sz="1800" baseline="0" dirty="0" smtClean="0">
                          <a:solidFill>
                            <a:schemeClr val="bg2">
                              <a:lumMod val="10000"/>
                            </a:schemeClr>
                          </a:solidFill>
                        </a:rPr>
                        <a:t> </a:t>
                      </a:r>
                      <a:r>
                        <a:rPr lang="en-US" sz="1800" baseline="0" dirty="0">
                          <a:solidFill>
                            <a:schemeClr val="bg2">
                              <a:lumMod val="10000"/>
                            </a:schemeClr>
                          </a:solidFill>
                        </a:rPr>
                        <a:t>contributions</a:t>
                      </a:r>
                    </a:p>
                    <a:p>
                      <a:endParaRPr lang="en-US" sz="1800" baseline="0" dirty="0">
                        <a:solidFill>
                          <a:schemeClr val="bg2">
                            <a:lumMod val="10000"/>
                          </a:schemeClr>
                        </a:solidFill>
                      </a:endParaRPr>
                    </a:p>
                    <a:p>
                      <a:r>
                        <a:rPr lang="en-US" sz="1800" dirty="0">
                          <a:solidFill>
                            <a:schemeClr val="bg2">
                              <a:lumMod val="10000"/>
                            </a:schemeClr>
                          </a:solidFill>
                        </a:rPr>
                        <a:t>Real</a:t>
                      </a:r>
                      <a:r>
                        <a:rPr lang="en-US" sz="1800" baseline="0" dirty="0">
                          <a:solidFill>
                            <a:schemeClr val="bg2">
                              <a:lumMod val="10000"/>
                            </a:schemeClr>
                          </a:solidFill>
                        </a:rPr>
                        <a:t> estate tax based on updated c</a:t>
                      </a:r>
                      <a:r>
                        <a:rPr lang="en-US" sz="1800" dirty="0">
                          <a:solidFill>
                            <a:schemeClr val="bg2">
                              <a:lumMod val="10000"/>
                            </a:schemeClr>
                          </a:solidFill>
                        </a:rPr>
                        <a:t>adastral values</a:t>
                      </a:r>
                    </a:p>
                    <a:p>
                      <a:endParaRPr lang="en-US" sz="1800" baseline="0" dirty="0">
                        <a:solidFill>
                          <a:schemeClr val="bg2">
                            <a:lumMod val="10000"/>
                          </a:schemeClr>
                        </a:solidFill>
                      </a:endParaRPr>
                    </a:p>
                    <a:p>
                      <a:r>
                        <a:rPr lang="en-US" sz="1800" baseline="0" dirty="0">
                          <a:solidFill>
                            <a:schemeClr val="bg2">
                              <a:lumMod val="10000"/>
                            </a:schemeClr>
                          </a:solidFill>
                        </a:rPr>
                        <a:t>Re-launching infrastructure spending</a:t>
                      </a:r>
                    </a:p>
                    <a:p>
                      <a:endParaRPr lang="en-US" sz="1800" baseline="0" dirty="0">
                        <a:solidFill>
                          <a:schemeClr val="bg2">
                            <a:lumMod val="10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bg2">
                              <a:lumMod val="10000"/>
                            </a:schemeClr>
                          </a:solidFill>
                        </a:rPr>
                        <a:t>Broad reform of insolvency</a:t>
                      </a:r>
                      <a:r>
                        <a:rPr lang="en-US" sz="1800" baseline="0" dirty="0" smtClean="0">
                          <a:solidFill>
                            <a:schemeClr val="bg2">
                              <a:lumMod val="10000"/>
                            </a:schemeClr>
                          </a:solidFill>
                        </a:rPr>
                        <a:t> </a:t>
                      </a:r>
                      <a:r>
                        <a:rPr lang="en-US" sz="1800" baseline="0" dirty="0">
                          <a:solidFill>
                            <a:schemeClr val="bg2">
                              <a:lumMod val="10000"/>
                            </a:schemeClr>
                          </a:solidFill>
                        </a:rPr>
                        <a:t>procedures</a:t>
                      </a:r>
                    </a:p>
                    <a:p>
                      <a:endParaRPr lang="en-US" sz="1800" baseline="0" dirty="0">
                        <a:solidFill>
                          <a:schemeClr val="bg2">
                            <a:lumMod val="10000"/>
                          </a:schemeClr>
                        </a:solidFill>
                      </a:endParaRPr>
                    </a:p>
                    <a:p>
                      <a:r>
                        <a:rPr lang="en-US" sz="1800" baseline="0" dirty="0">
                          <a:solidFill>
                            <a:schemeClr val="bg2">
                              <a:lumMod val="10000"/>
                            </a:schemeClr>
                          </a:solidFill>
                        </a:rPr>
                        <a:t>National </a:t>
                      </a:r>
                      <a:r>
                        <a:rPr lang="en-US" sz="1800" baseline="0" dirty="0" smtClean="0">
                          <a:solidFill>
                            <a:schemeClr val="bg2">
                              <a:lumMod val="10000"/>
                            </a:schemeClr>
                          </a:solidFill>
                        </a:rPr>
                        <a:t>anti-poverty </a:t>
                      </a:r>
                      <a:r>
                        <a:rPr lang="en-US" sz="1800" baseline="0" dirty="0" err="1" smtClean="0">
                          <a:solidFill>
                            <a:schemeClr val="bg2">
                              <a:lumMod val="10000"/>
                            </a:schemeClr>
                          </a:solidFill>
                        </a:rPr>
                        <a:t>programme</a:t>
                      </a:r>
                      <a:endParaRPr lang="en-US" sz="1800" dirty="0">
                        <a:solidFill>
                          <a:schemeClr val="bg2">
                            <a:lumMod val="10000"/>
                          </a:schemeClr>
                        </a:solidFill>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bl>
          </a:graphicData>
        </a:graphic>
      </p:graphicFrame>
    </p:spTree>
    <p:extLst>
      <p:ext uri="{BB962C8B-B14F-4D97-AF65-F5344CB8AC3E}">
        <p14:creationId xmlns:p14="http://schemas.microsoft.com/office/powerpoint/2010/main" xmlns="" val="2451481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97076"/>
            <a:ext cx="9144000" cy="1022400"/>
          </a:xfrm>
        </p:spPr>
        <p:txBody>
          <a:bodyPr/>
          <a:lstStyle/>
          <a:p>
            <a:pPr algn="ctr"/>
            <a:r>
              <a:rPr lang="en-US" sz="3600" b="1" dirty="0">
                <a:solidFill>
                  <a:schemeClr val="tx2"/>
                </a:solidFill>
              </a:rPr>
              <a:t>First challenge:</a:t>
            </a:r>
            <a:br>
              <a:rPr lang="en-US" sz="3600" b="1" dirty="0">
                <a:solidFill>
                  <a:schemeClr val="tx2"/>
                </a:solidFill>
              </a:rPr>
            </a:br>
            <a:r>
              <a:rPr lang="en-US" sz="3600" b="1" dirty="0">
                <a:solidFill>
                  <a:schemeClr val="tx2"/>
                </a:solidFill>
              </a:rPr>
              <a:t>Boosting growth and </a:t>
            </a:r>
            <a:br>
              <a:rPr lang="en-US" sz="3600" b="1" dirty="0">
                <a:solidFill>
                  <a:schemeClr val="tx2"/>
                </a:solidFill>
              </a:rPr>
            </a:br>
            <a:r>
              <a:rPr lang="en-US" sz="3600" b="1" dirty="0">
                <a:solidFill>
                  <a:schemeClr val="tx2"/>
                </a:solidFill>
              </a:rPr>
              <a:t>reducing banks’ bad </a:t>
            </a:r>
            <a:r>
              <a:rPr lang="en-US" sz="3600" b="1" dirty="0" smtClean="0">
                <a:solidFill>
                  <a:schemeClr val="tx2"/>
                </a:solidFill>
              </a:rPr>
              <a:t>debts</a:t>
            </a:r>
            <a:r>
              <a:rPr lang="en-US" sz="3600" b="1" dirty="0">
                <a:solidFill>
                  <a:schemeClr val="tx2"/>
                </a:solidFill>
              </a:rPr>
              <a:t/>
            </a:r>
            <a:br>
              <a:rPr lang="en-US" sz="3600" b="1" dirty="0">
                <a:solidFill>
                  <a:schemeClr val="tx2"/>
                </a:solidFill>
              </a:rPr>
            </a:br>
            <a:endParaRPr lang="es-ES_tradnl" sz="3600" b="1" dirty="0">
              <a:solidFill>
                <a:schemeClr val="tx2"/>
              </a:solidFill>
            </a:endParaRPr>
          </a:p>
        </p:txBody>
      </p:sp>
    </p:spTree>
    <p:extLst>
      <p:ext uri="{BB962C8B-B14F-4D97-AF65-F5344CB8AC3E}">
        <p14:creationId xmlns:p14="http://schemas.microsoft.com/office/powerpoint/2010/main" xmlns="" val="15942202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CDE_Français_blanc">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1_OCDE_Français_blanc">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27ec883c-a62c-444f-a935-fcddb579e39d" ContentTypeId="0x0101008B4DD370EC31429186F3AD49F0D3098F00D44DBCB9EB4F45278CB5C9765BE52995" PreviousValue="false"/>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Working Document" ma:contentTypeID="0x0101008B4DD370EC31429186F3AD49F0D3098F00D44DBCB9EB4F45278CB5C9765BE5299500A4858B360C6A491AA753F8BCA47AA91000FD031A07DD1F934DB47B75EC24406790" ma:contentTypeVersion="34" ma:contentTypeDescription="Create a new document." ma:contentTypeScope="" ma:versionID="6c2cd4d6967156132601624d8d98a3e0">
  <xsd:schema xmlns:xsd="http://www.w3.org/2001/XMLSchema" xmlns:xs="http://www.w3.org/2001/XMLSchema" xmlns:p="http://schemas.microsoft.com/office/2006/metadata/properties" xmlns:ns1="http://schemas.microsoft.com/sharepoint/v3" xmlns:ns2="c9f238dd-bb73-4aef-a7a5-d644ad823e52" xmlns:ns3="ca82dde9-3436-4d3d-bddd-d31447390034" xmlns:ns4="54c4cd27-f286-408f-9ce0-33c1e0f3ab39" xmlns:ns5="464847da-6e18-4144-8ad5-5857903e06b6" targetNamespace="http://schemas.microsoft.com/office/2006/metadata/properties" ma:root="true" ma:fieldsID="d479648e27d01231744e2a97da4cdfda" ns1:_="" ns2:_="" ns3:_="" ns4:_="" ns5:_="">
    <xsd:import namespace="http://schemas.microsoft.com/sharepoint/v3"/>
    <xsd:import namespace="c9f238dd-bb73-4aef-a7a5-d644ad823e52"/>
    <xsd:import namespace="ca82dde9-3436-4d3d-bddd-d31447390034"/>
    <xsd:import namespace="54c4cd27-f286-408f-9ce0-33c1e0f3ab39"/>
    <xsd:import namespace="464847da-6e18-4144-8ad5-5857903e06b6"/>
    <xsd:element name="properties">
      <xsd:complexType>
        <xsd:sequence>
          <xsd:element name="documentManagement">
            <xsd:complexType>
              <xsd:all>
                <xsd:element ref="ns2:eShareCountryTaxHTField0" minOccurs="0"/>
                <xsd:element ref="ns3:TaxCatchAll" minOccurs="0"/>
                <xsd:element ref="ns3:TaxCatchAllLabel" minOccurs="0"/>
                <xsd:element ref="ns2:eShareTopicTaxHTField0" minOccurs="0"/>
                <xsd:element ref="ns4:OECDDocumentType" minOccurs="0"/>
                <xsd:element ref="ns2:eShareKeywordsTaxHTField0" minOccurs="0"/>
                <xsd:element ref="ns1:DocumentSetDescription" minOccurs="0"/>
                <xsd:element ref="ns4:OECDKimBussinessContext" minOccurs="0"/>
                <xsd:element ref="ns4:OECDKimProvenance" minOccurs="0"/>
                <xsd:element ref="ns4:OECDKimStatus" minOccurs="0"/>
                <xsd:element ref="ns5:_dlc_DocId" minOccurs="0"/>
                <xsd:element ref="ns5:_dlc_DocIdUrl" minOccurs="0"/>
                <xsd:element ref="ns5:_dlc_DocIdPersistId" minOccurs="0"/>
                <xsd:element ref="ns4:OECDYea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ocumentSetDescription" ma:index="17" nillable="true" ma:displayName="Description" ma:description="A description of the Document Set" ma:internalName="DocumentSetDescription"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f238dd-bb73-4aef-a7a5-d644ad823e52" elementFormDefault="qualified">
    <xsd:import namespace="http://schemas.microsoft.com/office/2006/documentManagement/types"/>
    <xsd:import namespace="http://schemas.microsoft.com/office/infopath/2007/PartnerControls"/>
    <xsd:element name="eShareCountryTaxHTField0" ma:index="8" nillable="true" ma:displayName="eShareCountry_0" ma:description="" ma:hidden="true" ma:internalName="eShareCountryTaxHTField0">
      <xsd:simpleType>
        <xsd:restriction base="dms:Note"/>
      </xsd:simpleType>
    </xsd:element>
    <xsd:element name="eShareTopicTaxHTField0" ma:index="12" nillable="true" ma:displayName="eShareTopic_0" ma:description="" ma:hidden="true" ma:internalName="eShareTopicTaxHTField0">
      <xsd:simpleType>
        <xsd:restriction base="dms:Note"/>
      </xsd:simpleType>
    </xsd:element>
    <xsd:element name="eShareKeywordsTaxHTField0" ma:index="15" nillable="true" ma:displayName="eShareKeywords_0" ma:description="" ma:hidden="true" ma:internalName="eShareKeywordsTaxHTField0">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82dde9-3436-4d3d-bddd-d31447390034" elementFormDefault="qualified">
    <xsd:import namespace="http://schemas.microsoft.com/office/2006/documentManagement/types"/>
    <xsd:import namespace="http://schemas.microsoft.com/office/infopath/2007/PartnerControls"/>
    <xsd:element name="TaxCatchAll" ma:index="9" nillable="true" ma:displayName="Taxonomy Catch All Column" ma:hidden="true" ma:list="{f238c0b0-3384-41ab-af60-ab39d110a44d}" ma:internalName="TaxCatchAll" ma:showField="CatchAllData" ma:web="464847da-6e18-4144-8ad5-5857903e06b6">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f238c0b0-3384-41ab-af60-ab39d110a44d}" ma:internalName="TaxCatchAllLabel" ma:readOnly="true" ma:showField="CatchAllDataLabel" ma:web="464847da-6e18-4144-8ad5-5857903e06b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4c4cd27-f286-408f-9ce0-33c1e0f3ab39" elementFormDefault="qualified">
    <xsd:import namespace="http://schemas.microsoft.com/office/2006/documentManagement/types"/>
    <xsd:import namespace="http://schemas.microsoft.com/office/infopath/2007/PartnerControls"/>
    <xsd:element name="OECDDocumentType" ma:index="14" nillable="true" ma:displayName="Document Type" ma:description="" ma:hidden="true" ma:internalName="OECDDocumentType" ma:readOnly="false">
      <xsd:simpleType>
        <xsd:restriction base="dms:Text"/>
      </xsd:simpleType>
    </xsd:element>
    <xsd:element name="OECDKimBussinessContext" ma:index="18" nillable="true" ma:displayName="Kim business context" ma:description="Kim Id Card Columns" ma:hidden="true" ma:internalName="OECDKimBussinessContext">
      <xsd:simpleType>
        <xsd:restriction base="dms:Text"/>
      </xsd:simpleType>
    </xsd:element>
    <xsd:element name="OECDKimProvenance" ma:index="19" nillable="true" ma:displayName="Kim provenance" ma:description="Kim Id Card Columns" ma:hidden="true" ma:internalName="OECDKimProvenance">
      <xsd:simpleType>
        <xsd:restriction base="dms:Text"/>
      </xsd:simpleType>
    </xsd:element>
    <xsd:element name="OECDKimStatus" ma:index="20" nillable="true" ma:displayName="Kim status" ma:default="Draft" ma:description="Kim Id Card Columns" ma:format="Dropdown" ma:hidden="true" ma:internalName="OECDKimStatus">
      <xsd:simpleType>
        <xsd:restriction base="dms:Choice">
          <xsd:enumeration value="Draft"/>
          <xsd:enumeration value="Final"/>
        </xsd:restriction>
      </xsd:simpleType>
    </xsd:element>
    <xsd:element name="OECDYear" ma:index="25" nillable="true" ma:displayName="Year" ma:description="Single line of text form Today" ma:internalName="OECDYear">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4847da-6e18-4144-8ad5-5857903e06b6" elementFormDefault="qualified">
    <xsd:import namespace="http://schemas.microsoft.com/office/2006/documentManagement/types"/>
    <xsd:import namespace="http://schemas.microsoft.com/office/infopath/2007/PartnerControls"/>
    <xsd:element name="_dlc_DocId" ma:index="22" nillable="true" ma:displayName="Document ID Value" ma:description="The value of the document ID assigned to this item." ma:internalName="_dlc_DocId" ma:readOnly="true">
      <xsd:simpleType>
        <xsd:restriction base="dms:Text"/>
      </xsd:simpleType>
    </xsd:element>
    <xsd:element name="_dlc_DocIdUrl" ma:index="23"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4"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p:properties xmlns:p="http://schemas.microsoft.com/office/2006/metadata/properties" xmlns:xsi="http://www.w3.org/2001/XMLSchema-instance" xmlns:pc="http://schemas.microsoft.com/office/infopath/2007/PartnerControls">
  <documentManagement>
    <OECDKimBussinessContext xmlns="54c4cd27-f286-408f-9ce0-33c1e0f3ab39" xsi:nil="true"/>
    <DocumentSetDescription xmlns="http://schemas.microsoft.com/sharepoint/v3" xsi:nil="true"/>
    <OECDDocumentType xmlns="54c4cd27-f286-408f-9ce0-33c1e0f3ab39" xsi:nil="true"/>
    <OECDYear xmlns="54c4cd27-f286-408f-9ce0-33c1e0f3ab39" xsi:nil="true"/>
    <OECDKimProvenance xmlns="54c4cd27-f286-408f-9ce0-33c1e0f3ab39" xsi:nil="true"/>
    <eShareCountryTaxHTField0 xmlns="c9f238dd-bb73-4aef-a7a5-d644ad823e52" xsi:nil="true"/>
    <eShareTopicTaxHTField0 xmlns="c9f238dd-bb73-4aef-a7a5-d644ad823e52" xsi:nil="true"/>
    <OECDKimStatus xmlns="54c4cd27-f286-408f-9ce0-33c1e0f3ab39">Draft</OECDKimStatus>
    <eShareKeywordsTaxHTField0 xmlns="c9f238dd-bb73-4aef-a7a5-d644ad823e52" xsi:nil="true"/>
    <TaxCatchAll xmlns="ca82dde9-3436-4d3d-bddd-d31447390034"/>
    <_dlc_DocId xmlns="464847da-6e18-4144-8ad5-5857903e06b6">ESHAREECO-20-336</_dlc_DocId>
    <_dlc_DocIdUrl xmlns="464847da-6e18-4144-8ad5-5857903e06b6">
      <Url>http://portal.oecd.org/eshare/eco/KCentre/_layouts/DocIdRedir.aspx?ID=ESHAREECO-20-336</Url>
      <Description>ESHAREECO-20-336</Description>
    </_dlc_DocIdUrl>
  </documentManagement>
</p:properties>
</file>

<file path=customXml/itemProps1.xml><?xml version="1.0" encoding="utf-8"?>
<ds:datastoreItem xmlns:ds="http://schemas.openxmlformats.org/officeDocument/2006/customXml" ds:itemID="{32EC9296-1ED5-4890-A1B9-DB9385F55131}">
  <ds:schemaRefs>
    <ds:schemaRef ds:uri="Microsoft.SharePoint.Taxonomy.ContentTypeSync"/>
  </ds:schemaRefs>
</ds:datastoreItem>
</file>

<file path=customXml/itemProps2.xml><?xml version="1.0" encoding="utf-8"?>
<ds:datastoreItem xmlns:ds="http://schemas.openxmlformats.org/officeDocument/2006/customXml" ds:itemID="{FD145FC9-A28A-441B-BBD5-E0BC6006710A}">
  <ds:schemaRefs>
    <ds:schemaRef ds:uri="http://schemas.microsoft.com/sharepoint/events"/>
  </ds:schemaRefs>
</ds:datastoreItem>
</file>

<file path=customXml/itemProps3.xml><?xml version="1.0" encoding="utf-8"?>
<ds:datastoreItem xmlns:ds="http://schemas.openxmlformats.org/officeDocument/2006/customXml" ds:itemID="{C31C4E12-D381-4EC8-823B-AFD29350373D}">
  <ds:schemaRefs>
    <ds:schemaRef ds:uri="http://schemas.microsoft.com/sharepoint/v3/contenttype/forms"/>
  </ds:schemaRefs>
</ds:datastoreItem>
</file>

<file path=customXml/itemProps4.xml><?xml version="1.0" encoding="utf-8"?>
<ds:datastoreItem xmlns:ds="http://schemas.openxmlformats.org/officeDocument/2006/customXml" ds:itemID="{A6F90671-FF53-4CFF-83FE-B48EDF4548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9f238dd-bb73-4aef-a7a5-d644ad823e52"/>
    <ds:schemaRef ds:uri="ca82dde9-3436-4d3d-bddd-d31447390034"/>
    <ds:schemaRef ds:uri="54c4cd27-f286-408f-9ce0-33c1e0f3ab39"/>
    <ds:schemaRef ds:uri="464847da-6e18-4144-8ad5-5857903e06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DDD0EDAB-A49B-40CA-A054-57DDFDC4A31D}">
  <ds:schemaRefs>
    <ds:schemaRef ds:uri="http://www.w3.org/XML/1998/namespace"/>
    <ds:schemaRef ds:uri="http://purl.org/dc/dcmitype/"/>
    <ds:schemaRef ds:uri="http://purl.org/dc/elements/1.1/"/>
    <ds:schemaRef ds:uri="ca82dde9-3436-4d3d-bddd-d31447390034"/>
    <ds:schemaRef ds:uri="54c4cd27-f286-408f-9ce0-33c1e0f3ab39"/>
    <ds:schemaRef ds:uri="http://schemas.microsoft.com/office/infopath/2007/PartnerControls"/>
    <ds:schemaRef ds:uri="464847da-6e18-4144-8ad5-5857903e06b6"/>
    <ds:schemaRef ds:uri="http://schemas.openxmlformats.org/package/2006/metadata/core-properties"/>
    <ds:schemaRef ds:uri="http://schemas.microsoft.com/office/2006/documentManagement/types"/>
    <ds:schemaRef ds:uri="http://purl.org/dc/terms/"/>
    <ds:schemaRef ds:uri="c9f238dd-bb73-4aef-a7a5-d644ad823e52"/>
    <ds:schemaRef ds:uri="http://schemas.microsoft.com/sharepoint/v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11279</TotalTime>
  <Words>1657</Words>
  <Application>Microsoft Office PowerPoint</Application>
  <PresentationFormat>Presentazione su schermo (4:3)</PresentationFormat>
  <Paragraphs>237</Paragraphs>
  <Slides>38</Slides>
  <Notes>6</Notes>
  <HiddenSlides>1</HiddenSlides>
  <MMClips>0</MMClips>
  <ScaleCrop>false</ScaleCrop>
  <HeadingPairs>
    <vt:vector size="4" baseType="variant">
      <vt:variant>
        <vt:lpstr>Tema</vt:lpstr>
      </vt:variant>
      <vt:variant>
        <vt:i4>2</vt:i4>
      </vt:variant>
      <vt:variant>
        <vt:lpstr>Titoli diapositive</vt:lpstr>
      </vt:variant>
      <vt:variant>
        <vt:i4>38</vt:i4>
      </vt:variant>
    </vt:vector>
  </HeadingPairs>
  <TitlesOfParts>
    <vt:vector size="40" baseType="lpstr">
      <vt:lpstr>OCDE_Français_blanc</vt:lpstr>
      <vt:lpstr>1_OCDE_Français_blanc</vt:lpstr>
      <vt:lpstr>Diapositiva 1</vt:lpstr>
      <vt:lpstr>Overview: Boosting Inclusive Growth in Italy</vt:lpstr>
      <vt:lpstr>The economy is finally recovering after  a deep and long recession</vt:lpstr>
      <vt:lpstr>Reforms have boosted hirings</vt:lpstr>
      <vt:lpstr>Higher employment has increased private consumption and growth</vt:lpstr>
      <vt:lpstr>Fiscal policy is supporting growth</vt:lpstr>
      <vt:lpstr>Banks’ non-performing loans are high</vt:lpstr>
      <vt:lpstr>Good progress on structural reforms</vt:lpstr>
      <vt:lpstr>First challenge: Boosting growth and  reducing banks’ bad debts </vt:lpstr>
      <vt:lpstr> Productivity is low but is starting to recover</vt:lpstr>
      <vt:lpstr>Public debt has stabilised but remains high</vt:lpstr>
      <vt:lpstr>Low growth has contributed to high public debt</vt:lpstr>
      <vt:lpstr>Stronger growth will help reduce public debt </vt:lpstr>
      <vt:lpstr>Prioritise spending on effective infrastructure programmes</vt:lpstr>
      <vt:lpstr>Tax collection remains low</vt:lpstr>
      <vt:lpstr>Lowering social security contributions will boost job creation </vt:lpstr>
      <vt:lpstr>Reducing banks’ bad debts is urgent</vt:lpstr>
      <vt:lpstr>Productivity is higher where public administration is more efficient </vt:lpstr>
      <vt:lpstr>A more efficient public administration raises firms’ productivity</vt:lpstr>
      <vt:lpstr>Insolvency procedures are slow and costly</vt:lpstr>
      <vt:lpstr>R&amp;D spending is low     </vt:lpstr>
      <vt:lpstr>Main recommendations Sustaining inclusive growth</vt:lpstr>
      <vt:lpstr>Main recommendations Sustaining inclusive growth</vt:lpstr>
      <vt:lpstr>Main recommendations Improving the business environment</vt:lpstr>
      <vt:lpstr>Second challenge:  Improving skills</vt:lpstr>
      <vt:lpstr>Unemployment has fallen but remains high</vt:lpstr>
      <vt:lpstr>Skills are low</vt:lpstr>
      <vt:lpstr>Skill mismatches are high</vt:lpstr>
      <vt:lpstr>Spending on job-search and training policies can be increased</vt:lpstr>
      <vt:lpstr>School results can further improve</vt:lpstr>
      <vt:lpstr>High level vocational education and training should be scaled up</vt:lpstr>
      <vt:lpstr>Main recommendations Enhancing skills</vt:lpstr>
      <vt:lpstr>Third challenge:  Reducing poverty </vt:lpstr>
      <vt:lpstr>Poverty among households with children has increased</vt:lpstr>
      <vt:lpstr>The share of transfers helping the poorest has decreased </vt:lpstr>
      <vt:lpstr>The transfer system is poorly targeted</vt:lpstr>
      <vt:lpstr>Main recommendations Reducing poverty</vt:lpstr>
      <vt:lpstr>Diapositiva 38</vt:lpstr>
    </vt:vector>
  </TitlesOfParts>
  <Company>OECD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HAUGH David</dc:creator>
  <cp:lastModifiedBy>Giorgio Tonini</cp:lastModifiedBy>
  <cp:revision>617</cp:revision>
  <cp:lastPrinted>2017-01-31T16:29:36Z</cp:lastPrinted>
  <dcterms:created xsi:type="dcterms:W3CDTF">2014-08-22T07:57:56Z</dcterms:created>
  <dcterms:modified xsi:type="dcterms:W3CDTF">2017-02-16T10:20:32Z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0x0101008B4DD370EC31429186F3AD49F0D3098F00D44DBCB9EB4F45278CB5C9765BE5299500A4858B360C6A491AA753F8BCA47AA91000FD031A07DD1F934DB47B75EC24406790</vt:lpwstr>
  </property>
  <property fmtid="{D5CDD505-2E9C-101B-9397-08002B2CF9AE}" pid="3" name="_dlc_DocIdItemGuid">
    <vt:lpwstr>170f96cc-78dc-40ef-b786-34e7410aa3d8</vt:lpwstr>
  </property>
  <property fmtid="{D5CDD505-2E9C-101B-9397-08002B2CF9AE}" pid="4" name="OECDCountry">
    <vt:lpwstr/>
  </property>
  <property fmtid="{D5CDD505-2E9C-101B-9397-08002B2CF9AE}" pid="5" name="OECDTopic">
    <vt:lpwstr/>
  </property>
  <property fmtid="{D5CDD505-2E9C-101B-9397-08002B2CF9AE}" pid="6" name="OECDKeywords">
    <vt:lpwstr/>
  </property>
</Properties>
</file>